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sldIdLst>
    <p:sldId id="256" r:id="rId2"/>
    <p:sldId id="257" r:id="rId3"/>
    <p:sldId id="258" r:id="rId4"/>
    <p:sldId id="259" r:id="rId5"/>
    <p:sldId id="307" r:id="rId6"/>
    <p:sldId id="260" r:id="rId7"/>
    <p:sldId id="261" r:id="rId8"/>
    <p:sldId id="262" r:id="rId9"/>
    <p:sldId id="263" r:id="rId10"/>
    <p:sldId id="308" r:id="rId11"/>
    <p:sldId id="264" r:id="rId12"/>
    <p:sldId id="30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10" r:id="rId45"/>
    <p:sldId id="311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9118600" cy="68453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6" autoAdjust="0"/>
    <p:restoredTop sz="86387" autoAdjust="0"/>
  </p:normalViewPr>
  <p:slideViewPr>
    <p:cSldViewPr>
      <p:cViewPr varScale="1">
        <p:scale>
          <a:sx n="38" d="100"/>
          <a:sy n="38" d="100"/>
        </p:scale>
        <p:origin x="652" y="48"/>
      </p:cViewPr>
      <p:guideLst>
        <p:guide orient="horz" pos="2156"/>
        <p:guide pos="2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D8D3DCD-E423-4747-8143-FF630084114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3638"/>
            <a:ext cx="8983663" cy="1050925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8E46FD49-90F3-481D-A1E4-3021E1B66F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AB35631-CFF7-478C-B7CD-BD747B152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12C4F8DA-405A-47EB-80C6-0AF64B722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927EFDC-3BC4-4281-AE30-5D0D181D1A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1C58ECE-9D71-44BF-B561-1FEBF0C89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EED5980-8A34-4FF9-95BF-7566E2DEE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3644C15-7159-40B4-939F-70B27E137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48F7CE7-191F-4C85-81CB-D36E90B86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2BD3DFA-386F-405B-80F9-0F824B1972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65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87425" y="1673225"/>
            <a:ext cx="7751763" cy="14589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657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8425" y="3878263"/>
            <a:ext cx="6381750" cy="1749425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FB9F784-C2DA-4140-9BF8-1BF57A7283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87425" y="6237288"/>
            <a:ext cx="1900238" cy="45561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D4F36A94-0B95-40D9-876C-E24CCD324A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19475" y="6237288"/>
            <a:ext cx="2887663" cy="45561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C60B5E0-DF9A-42FF-AE74-5488B88784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38950" y="6237288"/>
            <a:ext cx="1900238" cy="455612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3135F5B-B4AE-4CD5-B895-F370079BE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86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328443A-A72D-4EC6-837E-591B7A3A4C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C078A09-A78C-42B8-AA9B-E01FAB14C1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A3644CF-386D-482A-AB65-8975B0EA79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8FF2F-D2FA-4146-B72D-7926F3CDC1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80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5000" y="214313"/>
            <a:ext cx="1944688" cy="5907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7763" y="214313"/>
            <a:ext cx="5684837" cy="5907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ADACE85-8AC3-4020-B314-C34E99BF6A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3C5A1B4-9B73-4106-8C05-B5D4F5A70E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56F6F9D-1F7D-4255-89CE-F267943D3C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A9B79-CE57-4A6C-921B-14B83DA7CA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130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1169C6-12D9-4A49-87E3-25E31EDC20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6BD728-1461-49BC-BC4D-4F0731715A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70BCC55-548C-4D92-84CA-FE961B2E96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0A002-AC84-4604-B4D6-292FF30D7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41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300" y="1706563"/>
            <a:ext cx="7864475" cy="28479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2300" y="4581525"/>
            <a:ext cx="7864475" cy="149701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8655A04-72BA-41CE-9696-94B33DE887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CA93193-7DA4-4982-9712-8337558BF9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C773BE7-C496-4085-95BD-F81B1C3158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E89B5-65B8-4871-953F-05D5A57072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89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79513" y="2014538"/>
            <a:ext cx="3798887" cy="4106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30800" y="2014538"/>
            <a:ext cx="3798888" cy="4106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0A059C6-237A-4DD8-88EE-2AD7A4CE8D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CDD5C2F-9B95-4654-9604-7DB9466DAE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D287234-5A38-4749-937A-50C88F1E7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8E1DC-2080-42F2-B9C6-DE8AB1C481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46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64475" cy="13223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677988"/>
            <a:ext cx="3857625" cy="8223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8650" y="2500313"/>
            <a:ext cx="3857625" cy="36782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16450" y="1677988"/>
            <a:ext cx="3876675" cy="8223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16450" y="2500313"/>
            <a:ext cx="3876675" cy="36782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35CA257-1D96-4A5D-881B-E3B22F47C6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4869934-C0ED-4827-8552-0AB6883F5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69E177F-5122-4B88-AAC8-F5128B9E1C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37329-FD50-4216-9818-1617C9E320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33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355221A-5CAA-47C0-91B6-C4A5C02AE4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7627174-B534-44C5-B4D5-B372656EC9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C4FBEA3-504C-4C91-82A4-0EC4E227E2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CC2D7-26D0-4F8B-83F0-81BAFE7C41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85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9DA7ED6-6999-4600-AB81-571CC0755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880C4CDA-A069-47DD-B830-70ECD7DE17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7B7ACA0-5571-4FD2-AF2C-E6311C79BB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364D7-A3CF-4D33-9A79-B275657C5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053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55613"/>
            <a:ext cx="2940050" cy="1598612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6675" y="985838"/>
            <a:ext cx="4616450" cy="4864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2054225"/>
            <a:ext cx="2940050" cy="38036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56BFC4B-1F54-4759-AAAE-3680B432AB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ABEBA67-F4AD-4A7F-8A81-3669706670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2C90F84-16C6-4B19-806B-97FF83BC4D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A6D12-AFAF-4686-A6FC-B5B085830E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31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55613"/>
            <a:ext cx="2940050" cy="1598612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6675" y="985838"/>
            <a:ext cx="4616450" cy="4864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2054225"/>
            <a:ext cx="2940050" cy="38036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8C676DB-29E0-4294-8885-AB751F099C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E77E819-F4BD-4A8D-A84A-8089920915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11D14C2-5CD7-44C8-9842-E84C83C50E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F07569-D5C8-43FD-B08C-3CC79D728B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42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42B329E-5162-4A4C-B084-A9C1119398B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5925" y="1096963"/>
            <a:ext cx="438150" cy="4730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7CA2CE7-EC49-4D6E-9CC1-9C3967490DE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98513" y="1096963"/>
            <a:ext cx="327025" cy="4730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0AA134F3-857B-4D36-86B2-2A83DCC6150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39750" y="1517650"/>
            <a:ext cx="420688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20BC729D-F2B0-418E-B031-19211CF028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08050" y="151765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65542" name="Rectangle 6">
            <a:extLst>
              <a:ext uri="{FF2B5EF4-FFF2-40B4-BE49-F238E27FC236}">
                <a16:creationId xmlns:a16="http://schemas.microsoft.com/office/drawing/2014/main" id="{104968D6-B474-4056-BDA0-74D706908FB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4625"/>
            <a:ext cx="558800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65543" name="Rectangle 7">
            <a:extLst>
              <a:ext uri="{FF2B5EF4-FFF2-40B4-BE49-F238E27FC236}">
                <a16:creationId xmlns:a16="http://schemas.microsoft.com/office/drawing/2014/main" id="{69CAE9BD-ACDE-4AD2-A0C0-D7D644736A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0413" y="989013"/>
            <a:ext cx="31750" cy="10509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65544" name="Rectangle 8">
            <a:extLst>
              <a:ext uri="{FF2B5EF4-FFF2-40B4-BE49-F238E27FC236}">
                <a16:creationId xmlns:a16="http://schemas.microsoft.com/office/drawing/2014/main" id="{FBF028FE-FD37-4B8B-B0CC-2F414EB5187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1325" y="1778000"/>
            <a:ext cx="8204200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lIns="91221" tIns="45610" rIns="91221" bIns="4561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56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2813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68425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4038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12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384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1956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2838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8DE727C-FAD7-4F60-807F-D7E8E0563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7763" y="214313"/>
            <a:ext cx="7770812" cy="145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DDD8217-A655-4854-B5CC-C1FFE40513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9513" y="2014538"/>
            <a:ext cx="7750175" cy="410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5547" name="Rectangle 11">
            <a:extLst>
              <a:ext uri="{FF2B5EF4-FFF2-40B4-BE49-F238E27FC236}">
                <a16:creationId xmlns:a16="http://schemas.microsoft.com/office/drawing/2014/main" id="{76E9EEC9-88CD-4F5D-8CDD-312CAF1D6B7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8875" y="6232525"/>
            <a:ext cx="1900238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46198B01-0207-4F0A-A484-E7A586E22D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48075" y="6232525"/>
            <a:ext cx="288766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ctr" defTabSz="912813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9" name="Rectangle 13">
            <a:extLst>
              <a:ext uri="{FF2B5EF4-FFF2-40B4-BE49-F238E27FC236}">
                <a16:creationId xmlns:a16="http://schemas.microsoft.com/office/drawing/2014/main" id="{90780DAF-EA20-41DF-9FED-8232EF8C581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3100" y="6232525"/>
            <a:ext cx="1898650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400" smtClean="0"/>
            </a:lvl1pPr>
          </a:lstStyle>
          <a:p>
            <a:pPr>
              <a:defRPr/>
            </a:pPr>
            <a:fld id="{68DA7BF7-5166-48F5-8AAE-0923B2FA60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5750" algn="l" defTabSz="912813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825" indent="-227013" algn="l" defTabSz="912813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228600" algn="l" defTabSz="9128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2638" indent="-228600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jpe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2">
            <a:extLst>
              <a:ext uri="{FF2B5EF4-FFF2-40B4-BE49-F238E27FC236}">
                <a16:creationId xmlns:a16="http://schemas.microsoft.com/office/drawing/2014/main" id="{34472FE1-CFF5-45BE-BF3F-49A83BF05D40}"/>
              </a:ext>
            </a:extLst>
          </p:cNvPr>
          <p:cNvSpPr>
            <a:spLocks/>
          </p:cNvSpPr>
          <p:nvPr/>
        </p:nvSpPr>
        <p:spPr bwMode="auto">
          <a:xfrm>
            <a:off x="277813" y="25400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Freeform 3">
            <a:extLst>
              <a:ext uri="{FF2B5EF4-FFF2-40B4-BE49-F238E27FC236}">
                <a16:creationId xmlns:a16="http://schemas.microsoft.com/office/drawing/2014/main" id="{5D9FE0EA-1238-4867-A275-71142B46E5D6}"/>
              </a:ext>
            </a:extLst>
          </p:cNvPr>
          <p:cNvSpPr>
            <a:spLocks/>
          </p:cNvSpPr>
          <p:nvPr/>
        </p:nvSpPr>
        <p:spPr bwMode="auto">
          <a:xfrm>
            <a:off x="401638" y="29622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Line 4">
            <a:extLst>
              <a:ext uri="{FF2B5EF4-FFF2-40B4-BE49-F238E27FC236}">
                <a16:creationId xmlns:a16="http://schemas.microsoft.com/office/drawing/2014/main" id="{6F59F0C8-FC35-4384-944C-3250EF13E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175" y="24320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7C390DE8-FF67-4BAE-8B39-2D384FCD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7300"/>
            <a:ext cx="90043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8" name="Text Box 6">
            <a:extLst>
              <a:ext uri="{FF2B5EF4-FFF2-40B4-BE49-F238E27FC236}">
                <a16:creationId xmlns:a16="http://schemas.microsoft.com/office/drawing/2014/main" id="{E0583670-3DB6-4844-A1F2-FFCB9C1EE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363" y="2192338"/>
            <a:ext cx="2009775" cy="91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7238"/>
              </a:lnSpc>
            </a:pPr>
            <a:r>
              <a:rPr lang="zh-CN" altLang="en-US" sz="60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第</a:t>
            </a:r>
            <a:r>
              <a:rPr lang="en-US" altLang="zh-CN" sz="6000" b="1">
                <a:solidFill>
                  <a:srgbClr val="33339A"/>
                </a:solidFill>
                <a:cs typeface="Tahoma" panose="020B0604030504040204" pitchFamily="34" charset="0"/>
              </a:rPr>
              <a:t>3</a:t>
            </a:r>
            <a:r>
              <a:rPr lang="zh-CN" altLang="en-US" sz="6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</a:t>
            </a:r>
          </a:p>
        </p:txBody>
      </p:sp>
      <p:sp>
        <p:nvSpPr>
          <p:cNvPr id="3079" name="Text Box 7">
            <a:extLst>
              <a:ext uri="{FF2B5EF4-FFF2-40B4-BE49-F238E27FC236}">
                <a16:creationId xmlns:a16="http://schemas.microsoft.com/office/drawing/2014/main" id="{B058AE38-EA83-476C-80C6-924BD413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3825875"/>
            <a:ext cx="5754688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7238"/>
              </a:lnSpc>
            </a:pPr>
            <a:r>
              <a:rPr lang="en-US" altLang="zh-CN" sz="6000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6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设计入门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CC473CB-C158-4EAC-9A12-0B5E6F785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33339A"/>
                </a:solidFill>
              </a:rPr>
              <a:t>3.1 </a:t>
            </a:r>
            <a:r>
              <a:rPr lang="zh-CN" altLang="en-US">
                <a:solidFill>
                  <a:srgbClr val="33339A"/>
                </a:solidFill>
              </a:rPr>
              <a:t>组合电路的</a:t>
            </a:r>
            <a:r>
              <a:rPr lang="en-US" altLang="zh-CN" b="1">
                <a:solidFill>
                  <a:srgbClr val="33339A"/>
                </a:solidFill>
              </a:rPr>
              <a:t>Verilog</a:t>
            </a:r>
            <a:r>
              <a:rPr lang="zh-CN" altLang="en-US">
                <a:solidFill>
                  <a:srgbClr val="33339A"/>
                </a:solidFill>
              </a:rPr>
              <a:t>描述</a:t>
            </a:r>
          </a:p>
        </p:txBody>
      </p:sp>
      <p:sp>
        <p:nvSpPr>
          <p:cNvPr id="12291" name="Rectangle 4">
            <a:extLst>
              <a:ext uri="{FF2B5EF4-FFF2-40B4-BE49-F238E27FC236}">
                <a16:creationId xmlns:a16="http://schemas.microsoft.com/office/drawing/2014/main" id="{B852A54F-C181-44AF-95A2-9ACA5EE4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1909763"/>
            <a:ext cx="4835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</a:rPr>
              <a:t>3.1.2 4</a:t>
            </a:r>
            <a:r>
              <a:rPr lang="zh-CN" altLang="en-US">
                <a:solidFill>
                  <a:srgbClr val="000000"/>
                </a:solidFill>
              </a:rPr>
              <a:t>选</a:t>
            </a:r>
            <a:r>
              <a:rPr lang="en-US" altLang="zh-CN" b="1">
                <a:solidFill>
                  <a:srgbClr val="000000"/>
                </a:solidFill>
              </a:rPr>
              <a:t>1</a:t>
            </a:r>
            <a:r>
              <a:rPr lang="zh-CN" altLang="en-US">
                <a:solidFill>
                  <a:srgbClr val="000000"/>
                </a:solidFill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</a:rPr>
              <a:t>case</a:t>
            </a:r>
            <a:r>
              <a:rPr lang="zh-CN" altLang="en-US">
                <a:solidFill>
                  <a:srgbClr val="000000"/>
                </a:solidFill>
              </a:rPr>
              <a:t>语句表述方式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">
            <a:extLst>
              <a:ext uri="{FF2B5EF4-FFF2-40B4-BE49-F238E27FC236}">
                <a16:creationId xmlns:a16="http://schemas.microsoft.com/office/drawing/2014/main" id="{10C4854B-A39D-4886-A98C-0FC46B94F9FB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5" name="Freeform 3">
            <a:extLst>
              <a:ext uri="{FF2B5EF4-FFF2-40B4-BE49-F238E27FC236}">
                <a16:creationId xmlns:a16="http://schemas.microsoft.com/office/drawing/2014/main" id="{73F82D11-34A4-4395-99A2-5B45A72352EF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B0167DE8-E76F-430A-83DD-8611F4781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7" name="Freeform 5">
            <a:extLst>
              <a:ext uri="{FF2B5EF4-FFF2-40B4-BE49-F238E27FC236}">
                <a16:creationId xmlns:a16="http://schemas.microsoft.com/office/drawing/2014/main" id="{B2486B6E-B02E-4C13-B8DF-5D93BFEAA82B}"/>
              </a:ext>
            </a:extLst>
          </p:cNvPr>
          <p:cNvSpPr>
            <a:spLocks/>
          </p:cNvSpPr>
          <p:nvPr/>
        </p:nvSpPr>
        <p:spPr bwMode="auto">
          <a:xfrm>
            <a:off x="2973388" y="2897188"/>
            <a:ext cx="3530600" cy="952500"/>
          </a:xfrm>
          <a:custGeom>
            <a:avLst/>
            <a:gdLst>
              <a:gd name="T0" fmla="*/ 0 w 2224"/>
              <a:gd name="T1" fmla="*/ 0 h 600"/>
              <a:gd name="T2" fmla="*/ 0 w 2224"/>
              <a:gd name="T3" fmla="*/ 952500 h 600"/>
              <a:gd name="T4" fmla="*/ 3530600 w 2224"/>
              <a:gd name="T5" fmla="*/ 952500 h 600"/>
              <a:gd name="T6" fmla="*/ 3530600 w 2224"/>
              <a:gd name="T7" fmla="*/ 0 h 600"/>
              <a:gd name="T8" fmla="*/ 0 w 222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24" h="600">
                <a:moveTo>
                  <a:pt x="0" y="0"/>
                </a:moveTo>
                <a:lnTo>
                  <a:pt x="0" y="600"/>
                </a:lnTo>
                <a:lnTo>
                  <a:pt x="2224" y="600"/>
                </a:lnTo>
                <a:lnTo>
                  <a:pt x="22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8" name="Freeform 6">
            <a:extLst>
              <a:ext uri="{FF2B5EF4-FFF2-40B4-BE49-F238E27FC236}">
                <a16:creationId xmlns:a16="http://schemas.microsoft.com/office/drawing/2014/main" id="{FEAB17C9-79C9-4754-9D2C-D08DCF065B4B}"/>
              </a:ext>
            </a:extLst>
          </p:cNvPr>
          <p:cNvSpPr>
            <a:spLocks/>
          </p:cNvSpPr>
          <p:nvPr/>
        </p:nvSpPr>
        <p:spPr bwMode="auto">
          <a:xfrm>
            <a:off x="1751013" y="4575175"/>
            <a:ext cx="6696075" cy="1976438"/>
          </a:xfrm>
          <a:custGeom>
            <a:avLst/>
            <a:gdLst>
              <a:gd name="T0" fmla="*/ 0 w 4218"/>
              <a:gd name="T1" fmla="*/ 0 h 1245"/>
              <a:gd name="T2" fmla="*/ 6696075 w 4218"/>
              <a:gd name="T3" fmla="*/ 0 h 1245"/>
              <a:gd name="T4" fmla="*/ 6696075 w 4218"/>
              <a:gd name="T5" fmla="*/ 1976438 h 1245"/>
              <a:gd name="T6" fmla="*/ 0 w 4218"/>
              <a:gd name="T7" fmla="*/ 1976438 h 1245"/>
              <a:gd name="T8" fmla="*/ 0 w 4218"/>
              <a:gd name="T9" fmla="*/ 0 h 12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18" h="1245">
                <a:moveTo>
                  <a:pt x="0" y="0"/>
                </a:moveTo>
                <a:lnTo>
                  <a:pt x="4218" y="0"/>
                </a:lnTo>
                <a:lnTo>
                  <a:pt x="4218" y="1245"/>
                </a:lnTo>
                <a:lnTo>
                  <a:pt x="0" y="12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49505D9B-34C0-4A73-B955-02F69907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3BA0874F-72CA-40C3-A6FE-FB8B9B8E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882900"/>
            <a:ext cx="35560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>
            <a:extLst>
              <a:ext uri="{FF2B5EF4-FFF2-40B4-BE49-F238E27FC236}">
                <a16:creationId xmlns:a16="http://schemas.microsoft.com/office/drawing/2014/main" id="{02169ABF-D985-4F30-AC56-45848729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4559300"/>
            <a:ext cx="67183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2" name="Text Box 10">
            <a:extLst>
              <a:ext uri="{FF2B5EF4-FFF2-40B4-BE49-F238E27FC236}">
                <a16:creationId xmlns:a16="http://schemas.microsoft.com/office/drawing/2014/main" id="{9927DDA9-7B06-4E22-8B62-B3A41D9C4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3323" name="Text Box 11">
            <a:extLst>
              <a:ext uri="{FF2B5EF4-FFF2-40B4-BE49-F238E27FC236}">
                <a16:creationId xmlns:a16="http://schemas.microsoft.com/office/drawing/2014/main" id="{F0707D64-7197-4DDE-942E-2D4E4CB55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651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3.1.2 4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语句表述方式</a:t>
            </a: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289537E0-BE59-4E00-A13C-60C0B67A3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387600"/>
            <a:ext cx="23399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．块语句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begin_ end</a:t>
            </a:r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0C5810D6-E023-4C1A-9E58-76206405E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4043363"/>
            <a:ext cx="3317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条件语句和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种逻辑状态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>
            <a:extLst>
              <a:ext uri="{FF2B5EF4-FFF2-40B4-BE49-F238E27FC236}">
                <a16:creationId xmlns:a16="http://schemas.microsoft.com/office/drawing/2014/main" id="{D1AC5A88-8F50-4AEF-80CD-6E823D76192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5300"/>
              </a:lnSpc>
            </a:pPr>
            <a:r>
              <a:rPr lang="en-US" altLang="zh-CN" b="1"/>
              <a:t>3.1 </a:t>
            </a:r>
            <a:r>
              <a:rPr lang="zh-CN" altLang="en-US"/>
              <a:t>组合电路的</a:t>
            </a:r>
            <a:r>
              <a:rPr lang="en-US" altLang="zh-CN" b="1"/>
              <a:t>Verilog</a:t>
            </a:r>
            <a:r>
              <a:rPr lang="zh-CN" altLang="en-US"/>
              <a:t>描述</a:t>
            </a:r>
          </a:p>
        </p:txBody>
      </p:sp>
      <p:sp>
        <p:nvSpPr>
          <p:cNvPr id="14339" name="Text Box 5">
            <a:extLst>
              <a:ext uri="{FF2B5EF4-FFF2-40B4-BE49-F238E27FC236}">
                <a16:creationId xmlns:a16="http://schemas.microsoft.com/office/drawing/2014/main" id="{7F08E855-3368-4260-9678-E8F73301E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651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3.1.2 4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语句表述方式</a:t>
            </a:r>
          </a:p>
        </p:txBody>
      </p:sp>
      <p:sp>
        <p:nvSpPr>
          <p:cNvPr id="14340" name="Text Box 6">
            <a:extLst>
              <a:ext uri="{FF2B5EF4-FFF2-40B4-BE49-F238E27FC236}">
                <a16:creationId xmlns:a16="http://schemas.microsoft.com/office/drawing/2014/main" id="{5F711547-EDA1-4669-81C2-2B48B4481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2486025"/>
            <a:ext cx="7777162" cy="325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case</a:t>
            </a:r>
            <a:r>
              <a:rPr lang="zh-CN" altLang="en-US"/>
              <a:t>语句注意：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1.</a:t>
            </a:r>
            <a:r>
              <a:rPr lang="zh-CN" altLang="en-US"/>
              <a:t>表达式的值必须在</a:t>
            </a:r>
            <a:r>
              <a:rPr lang="en-US" altLang="zh-CN"/>
              <a:t>case</a:t>
            </a:r>
            <a:r>
              <a:rPr lang="zh-CN" altLang="en-US"/>
              <a:t>以下列出的取值范围内，且数据类型匹配。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2.</a:t>
            </a:r>
            <a:r>
              <a:rPr lang="zh-CN" altLang="en-US"/>
              <a:t>与</a:t>
            </a:r>
            <a:r>
              <a:rPr lang="en-US" altLang="zh-CN"/>
              <a:t>VHDL </a:t>
            </a:r>
            <a:r>
              <a:rPr lang="zh-CN" altLang="en-US"/>
              <a:t>不同， </a:t>
            </a:r>
            <a:r>
              <a:rPr lang="en-US" altLang="zh-CN"/>
              <a:t>case</a:t>
            </a:r>
            <a:r>
              <a:rPr lang="zh-CN" altLang="en-US"/>
              <a:t>语句各分支表达式间未必并列互斥。允许出现多个分支取值同时满足</a:t>
            </a:r>
            <a:r>
              <a:rPr lang="en-US" altLang="zh-CN"/>
              <a:t>case</a:t>
            </a:r>
            <a:r>
              <a:rPr lang="zh-CN" altLang="en-US"/>
              <a:t>表达式的情况，执行最先满足表达式的分支项，随即跳出</a:t>
            </a:r>
            <a:r>
              <a:rPr lang="en-US" altLang="zh-CN"/>
              <a:t>case</a:t>
            </a:r>
            <a:r>
              <a:rPr lang="zh-CN" altLang="en-US"/>
              <a:t>语句。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3.</a:t>
            </a:r>
            <a:r>
              <a:rPr lang="zh-CN" altLang="en-US"/>
              <a:t>除非所有条件语句中的取值能完全覆盖</a:t>
            </a:r>
            <a:r>
              <a:rPr lang="en-US" altLang="zh-CN"/>
              <a:t>case</a:t>
            </a:r>
            <a:r>
              <a:rPr lang="zh-CN" altLang="en-US"/>
              <a:t>语句中表达式的取值，否则最末一个条件句的选择必须加上</a:t>
            </a:r>
            <a:r>
              <a:rPr lang="en-US" altLang="zh-CN"/>
              <a:t>default 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casez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casex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>
            <a:extLst>
              <a:ext uri="{FF2B5EF4-FFF2-40B4-BE49-F238E27FC236}">
                <a16:creationId xmlns:a16="http://schemas.microsoft.com/office/drawing/2014/main" id="{6142AC48-5B94-4E5B-8798-4FDD938CDD13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" name="Freeform 3">
            <a:extLst>
              <a:ext uri="{FF2B5EF4-FFF2-40B4-BE49-F238E27FC236}">
                <a16:creationId xmlns:a16="http://schemas.microsoft.com/office/drawing/2014/main" id="{AEF154A0-1CF9-429A-890A-4082D0186347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4" name="Line 4">
            <a:extLst>
              <a:ext uri="{FF2B5EF4-FFF2-40B4-BE49-F238E27FC236}">
                <a16:creationId xmlns:a16="http://schemas.microsoft.com/office/drawing/2014/main" id="{BF730E17-47F1-443F-987F-D34B9A8C3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14A00EB7-1FB5-45A1-87B4-7D53D4D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F0BDFA2-4D18-4D4F-9F57-0A2A8FEB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2908300"/>
            <a:ext cx="736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CDCE935A-786A-43E7-8DD3-A3AE94DC9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263900"/>
            <a:ext cx="16129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1F6E3A7C-D5D2-4EF2-9616-4304BF3D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4127500"/>
            <a:ext cx="84074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>
            <a:extLst>
              <a:ext uri="{FF2B5EF4-FFF2-40B4-BE49-F238E27FC236}">
                <a16:creationId xmlns:a16="http://schemas.microsoft.com/office/drawing/2014/main" id="{7B915F8D-4680-4042-9E04-2AD57A89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4775200"/>
            <a:ext cx="2463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70" name="Text Box 10">
            <a:extLst>
              <a:ext uri="{FF2B5EF4-FFF2-40B4-BE49-F238E27FC236}">
                <a16:creationId xmlns:a16="http://schemas.microsoft.com/office/drawing/2014/main" id="{CBB95002-4CA2-49EF-AEB7-20F8D14FA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A1971111-3444-4439-B84F-9A534B55F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651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3.1.2 4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语句表述方式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DCEF26C9-6A99-4772-9829-95387D772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387600"/>
            <a:ext cx="2432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5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．并位操作和数字表达</a:t>
            </a:r>
          </a:p>
        </p:txBody>
      </p:sp>
      <p:grpSp>
        <p:nvGrpSpPr>
          <p:cNvPr id="15373" name="Group 15">
            <a:extLst>
              <a:ext uri="{FF2B5EF4-FFF2-40B4-BE49-F238E27FC236}">
                <a16:creationId xmlns:a16="http://schemas.microsoft.com/office/drawing/2014/main" id="{D6548151-2FE9-449A-A71E-DF0E39AD5B2D}"/>
              </a:ext>
            </a:extLst>
          </p:cNvPr>
          <p:cNvGrpSpPr>
            <a:grpSpLocks/>
          </p:cNvGrpSpPr>
          <p:nvPr/>
        </p:nvGrpSpPr>
        <p:grpSpPr bwMode="auto">
          <a:xfrm>
            <a:off x="1895475" y="5799138"/>
            <a:ext cx="5256213" cy="863600"/>
            <a:chOff x="1194" y="3653"/>
            <a:chExt cx="3311" cy="544"/>
          </a:xfrm>
        </p:grpSpPr>
        <p:sp>
          <p:nvSpPr>
            <p:cNvPr id="15374" name="Text Box 13">
              <a:extLst>
                <a:ext uri="{FF2B5EF4-FFF2-40B4-BE49-F238E27FC236}">
                  <a16:creationId xmlns:a16="http://schemas.microsoft.com/office/drawing/2014/main" id="{C3407A83-DF06-4BA3-BB64-BAB3A0444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4" y="3653"/>
              <a:ext cx="23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例：</a:t>
              </a:r>
            </a:p>
          </p:txBody>
        </p:sp>
        <p:graphicFrame>
          <p:nvGraphicFramePr>
            <p:cNvPr id="15375" name="Object 14">
              <a:extLst>
                <a:ext uri="{FF2B5EF4-FFF2-40B4-BE49-F238E27FC236}">
                  <a16:creationId xmlns:a16="http://schemas.microsoft.com/office/drawing/2014/main" id="{B8111DC3-8947-425A-9C50-4AD5AC94D6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7" y="3653"/>
            <a:ext cx="2948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6" name="公式" r:id="rId8" imgW="2476500" imgH="457200" progId="Equation.3">
                    <p:embed/>
                  </p:oleObj>
                </mc:Choice>
                <mc:Fallback>
                  <p:oleObj name="公式" r:id="rId8" imgW="2476500" imgH="4572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7" y="3653"/>
                          <a:ext cx="2948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reeform 2">
            <a:extLst>
              <a:ext uri="{FF2B5EF4-FFF2-40B4-BE49-F238E27FC236}">
                <a16:creationId xmlns:a16="http://schemas.microsoft.com/office/drawing/2014/main" id="{BA11C667-4F43-47E1-9A39-AB42C719EEB5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7" name="Freeform 3">
            <a:extLst>
              <a:ext uri="{FF2B5EF4-FFF2-40B4-BE49-F238E27FC236}">
                <a16:creationId xmlns:a16="http://schemas.microsoft.com/office/drawing/2014/main" id="{F0BA8F56-175D-40EB-8431-EC712BFA6FBE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EC71E73E-B6BB-4878-9AD1-19BE2E77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708F4A60-440D-40F5-A1D4-3C9852CF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CE75D521-05E9-44F1-9A84-6AF6550F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476500"/>
            <a:ext cx="8559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1" name="Text Box 7">
            <a:extLst>
              <a:ext uri="{FF2B5EF4-FFF2-40B4-BE49-F238E27FC236}">
                <a16:creationId xmlns:a16="http://schemas.microsoft.com/office/drawing/2014/main" id="{10140F41-07B8-4068-8164-99563A4B7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8B62EE72-8329-4087-A177-5AC4D16DB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368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2">
            <a:extLst>
              <a:ext uri="{FF2B5EF4-FFF2-40B4-BE49-F238E27FC236}">
                <a16:creationId xmlns:a16="http://schemas.microsoft.com/office/drawing/2014/main" id="{EEFA6463-11C2-4054-A77B-EF9B0219D787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Freeform 3">
            <a:extLst>
              <a:ext uri="{FF2B5EF4-FFF2-40B4-BE49-F238E27FC236}">
                <a16:creationId xmlns:a16="http://schemas.microsoft.com/office/drawing/2014/main" id="{528D3C67-F64D-4070-874D-D9EF4BA82EA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D876E91E-0E04-4EC8-A674-18BC5CF3A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8DFCC672-6CE4-4C03-B98A-7A28FA32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1567242F-00E6-4E88-8C1E-CF359DF0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971800"/>
            <a:ext cx="84455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>
            <a:extLst>
              <a:ext uri="{FF2B5EF4-FFF2-40B4-BE49-F238E27FC236}">
                <a16:creationId xmlns:a16="http://schemas.microsoft.com/office/drawing/2014/main" id="{CC8CE874-CA4D-4068-9CCC-3C9D7584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5422900"/>
            <a:ext cx="795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6" name="Text Box 8">
            <a:extLst>
              <a:ext uri="{FF2B5EF4-FFF2-40B4-BE49-F238E27FC236}">
                <a16:creationId xmlns:a16="http://schemas.microsoft.com/office/drawing/2014/main" id="{464961EC-A0D4-4A84-9580-432F608E3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E89B538-BD49-48F8-A926-18377A9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368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B6BC87ED-199E-4382-9222-E78A65B8A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387600"/>
            <a:ext cx="19748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．按位逻辑操作符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2">
            <a:extLst>
              <a:ext uri="{FF2B5EF4-FFF2-40B4-BE49-F238E27FC236}">
                <a16:creationId xmlns:a16="http://schemas.microsoft.com/office/drawing/2014/main" id="{CC067194-5649-443B-BEA1-E4A484BE2F1A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5" name="Freeform 3">
            <a:extLst>
              <a:ext uri="{FF2B5EF4-FFF2-40B4-BE49-F238E27FC236}">
                <a16:creationId xmlns:a16="http://schemas.microsoft.com/office/drawing/2014/main" id="{4BC9CC7B-A456-4F52-8369-0D9918C554E4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21D145F6-62E1-46EC-BD66-31242100C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437" name="Picture 5">
            <a:extLst>
              <a:ext uri="{FF2B5EF4-FFF2-40B4-BE49-F238E27FC236}">
                <a16:creationId xmlns:a16="http://schemas.microsoft.com/office/drawing/2014/main" id="{31A8EDDD-DCB9-4DF2-AF5C-D11AF55D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2E6B99B-0436-4318-A789-46CDEDB5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917825"/>
            <a:ext cx="79375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E2134C20-8DAD-4C2E-9F74-3BFE892D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54600"/>
            <a:ext cx="5715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0" name="Text Box 8">
            <a:extLst>
              <a:ext uri="{FF2B5EF4-FFF2-40B4-BE49-F238E27FC236}">
                <a16:creationId xmlns:a16="http://schemas.microsoft.com/office/drawing/2014/main" id="{96044423-4937-4393-B532-6441C1CFB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2F243302-2983-42A8-9457-26C4429A8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368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C1C11985-3026-4667-A5D8-2816B8C88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387600"/>
            <a:ext cx="15176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2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．等式操作符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E8B9B063-0C8F-4E21-BA38-704384E01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5654675"/>
            <a:ext cx="7920037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==</a:t>
            </a:r>
            <a:r>
              <a:rPr lang="en-US" altLang="zh-CN"/>
              <a:t>:</a:t>
            </a:r>
            <a:r>
              <a:rPr lang="zh-CN" altLang="en-US"/>
              <a:t>两个二进制数被逐位比较</a:t>
            </a:r>
            <a:r>
              <a:rPr lang="en-US" altLang="zh-CN"/>
              <a:t>,</a:t>
            </a:r>
            <a:r>
              <a:rPr lang="zh-CN" altLang="en-US"/>
              <a:t>必须全等才输出</a:t>
            </a:r>
            <a:r>
              <a:rPr lang="en-US" altLang="zh-CN"/>
              <a:t>1,</a:t>
            </a:r>
            <a:r>
              <a:rPr lang="zh-CN" altLang="en-US"/>
              <a:t>如果其中有的位是未知值</a:t>
            </a:r>
            <a:r>
              <a:rPr lang="en-US" altLang="zh-CN"/>
              <a:t>X</a:t>
            </a:r>
            <a:r>
              <a:rPr lang="zh-CN" altLang="en-US"/>
              <a:t>或高阻值</a:t>
            </a:r>
            <a:r>
              <a:rPr lang="en-US" altLang="zh-CN"/>
              <a:t>Z</a:t>
            </a:r>
            <a:r>
              <a:rPr lang="zh-CN" altLang="en-US"/>
              <a:t>都判定为假</a:t>
            </a:r>
            <a:r>
              <a:rPr lang="en-US" altLang="zh-CN"/>
              <a:t>,</a:t>
            </a:r>
            <a:r>
              <a:rPr lang="zh-CN" altLang="en-US"/>
              <a:t>输出</a:t>
            </a:r>
            <a:r>
              <a:rPr lang="en-US" altLang="zh-CN"/>
              <a:t>0.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===</a:t>
            </a:r>
            <a:r>
              <a:rPr lang="zh-CN" altLang="en-US" b="1">
                <a:solidFill>
                  <a:schemeClr val="folHlink"/>
                </a:solidFill>
              </a:rPr>
              <a:t>：</a:t>
            </a:r>
            <a:r>
              <a:rPr lang="zh-CN" altLang="en-US"/>
              <a:t>将</a:t>
            </a:r>
            <a:r>
              <a:rPr lang="en-US" altLang="zh-CN"/>
              <a:t>X</a:t>
            </a:r>
            <a:r>
              <a:rPr lang="zh-CN" altLang="en-US"/>
              <a:t>或</a:t>
            </a:r>
            <a:r>
              <a:rPr lang="en-US" altLang="zh-CN"/>
              <a:t>Z</a:t>
            </a:r>
            <a:r>
              <a:rPr lang="zh-CN" altLang="en-US"/>
              <a:t>都当成确定的值进行比较，当表述相同时输出</a:t>
            </a:r>
            <a:r>
              <a:rPr lang="en-US" altLang="zh-CN"/>
              <a:t>1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2">
            <a:extLst>
              <a:ext uri="{FF2B5EF4-FFF2-40B4-BE49-F238E27FC236}">
                <a16:creationId xmlns:a16="http://schemas.microsoft.com/office/drawing/2014/main" id="{94B96CBE-0201-4862-A833-8FA2ACF90B8A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59" name="Freeform 3">
            <a:extLst>
              <a:ext uri="{FF2B5EF4-FFF2-40B4-BE49-F238E27FC236}">
                <a16:creationId xmlns:a16="http://schemas.microsoft.com/office/drawing/2014/main" id="{109DBAF7-4D3F-4E76-8976-7FC9579720C2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8E334D17-9E63-4840-BDEB-D7D6F4226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461" name="Picture 6">
            <a:extLst>
              <a:ext uri="{FF2B5EF4-FFF2-40B4-BE49-F238E27FC236}">
                <a16:creationId xmlns:a16="http://schemas.microsoft.com/office/drawing/2014/main" id="{8078A10A-68AC-497B-B440-9DD57607F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2" name="Text Box 10">
            <a:extLst>
              <a:ext uri="{FF2B5EF4-FFF2-40B4-BE49-F238E27FC236}">
                <a16:creationId xmlns:a16="http://schemas.microsoft.com/office/drawing/2014/main" id="{9620F753-024A-4C26-93DB-9DF13FC75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9463" name="Text Box 11">
            <a:extLst>
              <a:ext uri="{FF2B5EF4-FFF2-40B4-BE49-F238E27FC236}">
                <a16:creationId xmlns:a16="http://schemas.microsoft.com/office/drawing/2014/main" id="{64C21F36-EFBB-4D53-BE3B-C37F2C176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4354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  <p:sp>
        <p:nvSpPr>
          <p:cNvPr id="19464" name="Text Box 12">
            <a:extLst>
              <a:ext uri="{FF2B5EF4-FFF2-40B4-BE49-F238E27FC236}">
                <a16:creationId xmlns:a16="http://schemas.microsoft.com/office/drawing/2014/main" id="{C3CAF8CE-92FC-4D09-82EA-79FD59DB4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387600"/>
            <a:ext cx="24765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assign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连续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赋值语句</a:t>
            </a:r>
          </a:p>
        </p:txBody>
      </p:sp>
      <p:grpSp>
        <p:nvGrpSpPr>
          <p:cNvPr id="19465" name="Group 15">
            <a:extLst>
              <a:ext uri="{FF2B5EF4-FFF2-40B4-BE49-F238E27FC236}">
                <a16:creationId xmlns:a16="http://schemas.microsoft.com/office/drawing/2014/main" id="{21F71C1F-95BA-47E4-A569-BE5167EF3005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2908300"/>
            <a:ext cx="5832475" cy="2536825"/>
            <a:chOff x="1103" y="1832"/>
            <a:chExt cx="3674" cy="1598"/>
          </a:xfrm>
        </p:grpSpPr>
        <p:sp>
          <p:nvSpPr>
            <p:cNvPr id="19466" name="Freeform 5">
              <a:extLst>
                <a:ext uri="{FF2B5EF4-FFF2-40B4-BE49-F238E27FC236}">
                  <a16:creationId xmlns:a16="http://schemas.microsoft.com/office/drawing/2014/main" id="{94FE84EF-DC19-4F4E-8D79-5503ADEF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" y="1838"/>
              <a:ext cx="2631" cy="224"/>
            </a:xfrm>
            <a:custGeom>
              <a:avLst/>
              <a:gdLst>
                <a:gd name="T0" fmla="*/ 0 w 2631"/>
                <a:gd name="T1" fmla="*/ 0 h 224"/>
                <a:gd name="T2" fmla="*/ 0 w 2631"/>
                <a:gd name="T3" fmla="*/ 224 h 224"/>
                <a:gd name="T4" fmla="*/ 2631 w 2631"/>
                <a:gd name="T5" fmla="*/ 224 h 224"/>
                <a:gd name="T6" fmla="*/ 2631 w 2631"/>
                <a:gd name="T7" fmla="*/ 0 h 224"/>
                <a:gd name="T8" fmla="*/ 0 w 2631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31" h="224">
                  <a:moveTo>
                    <a:pt x="0" y="0"/>
                  </a:moveTo>
                  <a:lnTo>
                    <a:pt x="0" y="224"/>
                  </a:lnTo>
                  <a:lnTo>
                    <a:pt x="2631" y="224"/>
                  </a:lnTo>
                  <a:lnTo>
                    <a:pt x="26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>
                  <a:alpha val="0"/>
                </a:srgb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9467" name="Picture 7">
              <a:extLst>
                <a:ext uri="{FF2B5EF4-FFF2-40B4-BE49-F238E27FC236}">
                  <a16:creationId xmlns:a16="http://schemas.microsoft.com/office/drawing/2014/main" id="{247CE228-8AC7-491D-A236-BBBECB5D5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" y="1832"/>
              <a:ext cx="26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8" name="Picture 8">
              <a:extLst>
                <a:ext uri="{FF2B5EF4-FFF2-40B4-BE49-F238E27FC236}">
                  <a16:creationId xmlns:a16="http://schemas.microsoft.com/office/drawing/2014/main" id="{BE8955E2-A13B-4CAB-827F-B69958B33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" y="2192"/>
              <a:ext cx="2232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9" name="Picture 9">
              <a:extLst>
                <a:ext uri="{FF2B5EF4-FFF2-40B4-BE49-F238E27FC236}">
                  <a16:creationId xmlns:a16="http://schemas.microsoft.com/office/drawing/2014/main" id="{43BDD152-7453-4730-BFA4-41B8CE650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" y="2736"/>
              <a:ext cx="264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70" name="Text Box 13">
              <a:extLst>
                <a:ext uri="{FF2B5EF4-FFF2-40B4-BE49-F238E27FC236}">
                  <a16:creationId xmlns:a16="http://schemas.microsoft.com/office/drawing/2014/main" id="{28099547-4227-4C82-B8CC-72DCCD7DF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3" y="3199"/>
              <a:ext cx="358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同一目标变量名不允许有多个不同赋值表达式 </a:t>
              </a:r>
            </a:p>
          </p:txBody>
        </p:sp>
        <p:sp>
          <p:nvSpPr>
            <p:cNvPr id="19471" name="Text Box 14">
              <a:extLst>
                <a:ext uri="{FF2B5EF4-FFF2-40B4-BE49-F238E27FC236}">
                  <a16:creationId xmlns:a16="http://schemas.microsoft.com/office/drawing/2014/main" id="{7BDF7912-4A5C-4E45-9731-5326416C8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1" y="2836"/>
              <a:ext cx="7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</a:rPr>
                <a:t>错！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2">
            <a:extLst>
              <a:ext uri="{FF2B5EF4-FFF2-40B4-BE49-F238E27FC236}">
                <a16:creationId xmlns:a16="http://schemas.microsoft.com/office/drawing/2014/main" id="{91578111-C97A-4BE5-BE26-3EDB0A081953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3" name="Freeform 3">
            <a:extLst>
              <a:ext uri="{FF2B5EF4-FFF2-40B4-BE49-F238E27FC236}">
                <a16:creationId xmlns:a16="http://schemas.microsoft.com/office/drawing/2014/main" id="{01F79931-2FCF-4C96-9E67-D0DC73DE809A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A99E604F-A91B-42FC-8405-652F3294F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B76A5A27-E9AF-46DE-8667-C7C1B5A2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C36DB46C-33D8-4EEE-824B-0DC40F14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32100"/>
            <a:ext cx="55626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>
            <a:extLst>
              <a:ext uri="{FF2B5EF4-FFF2-40B4-BE49-F238E27FC236}">
                <a16:creationId xmlns:a16="http://schemas.microsoft.com/office/drawing/2014/main" id="{7B0AC02A-D3FF-4316-AC19-CD3FB9C6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4051300"/>
            <a:ext cx="2616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D9BFEB0A-CE3B-42A7-AD3F-7E7B17F1B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864100"/>
            <a:ext cx="57912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9" name="Text Box 9">
            <a:extLst>
              <a:ext uri="{FF2B5EF4-FFF2-40B4-BE49-F238E27FC236}">
                <a16:creationId xmlns:a16="http://schemas.microsoft.com/office/drawing/2014/main" id="{8E4BF772-D01C-4EB9-892F-AA094F3C9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B882504B-24BB-471F-B833-6963EF2CE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4354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4532D2A5-3985-4240-A488-E041A3BE4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387600"/>
            <a:ext cx="24812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wire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定义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网线型变量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reeform 2">
            <a:extLst>
              <a:ext uri="{FF2B5EF4-FFF2-40B4-BE49-F238E27FC236}">
                <a16:creationId xmlns:a16="http://schemas.microsoft.com/office/drawing/2014/main" id="{3952AB3C-F023-4FAA-82C0-9E8FC5FFA6E4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07" name="Freeform 3">
            <a:extLst>
              <a:ext uri="{FF2B5EF4-FFF2-40B4-BE49-F238E27FC236}">
                <a16:creationId xmlns:a16="http://schemas.microsoft.com/office/drawing/2014/main" id="{B6E3282C-9D67-433B-9354-E40BE186445F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5DA1EB10-049D-46EC-975F-6397B9AF7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1509" name="Picture 5">
            <a:extLst>
              <a:ext uri="{FF2B5EF4-FFF2-40B4-BE49-F238E27FC236}">
                <a16:creationId xmlns:a16="http://schemas.microsoft.com/office/drawing/2014/main" id="{0558AEBB-6F40-434A-B26A-FEF929D7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D140BF57-CB08-46E6-99BC-1A3B2AD5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0300"/>
            <a:ext cx="8966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 Box 7">
            <a:extLst>
              <a:ext uri="{FF2B5EF4-FFF2-40B4-BE49-F238E27FC236}">
                <a16:creationId xmlns:a16="http://schemas.microsoft.com/office/drawing/2014/main" id="{E95E6959-1756-4C9F-81B3-FC1D3BA2C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4D56F25B-4E0F-4C8A-950C-471BAC297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4354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8DF05704-5781-4DD7-81F7-870EE6789F72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9" name="Freeform 3">
            <a:extLst>
              <a:ext uri="{FF2B5EF4-FFF2-40B4-BE49-F238E27FC236}">
                <a16:creationId xmlns:a16="http://schemas.microsoft.com/office/drawing/2014/main" id="{4510F139-49BC-4C1B-9751-48BED425D65F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0" name="Line 4">
            <a:extLst>
              <a:ext uri="{FF2B5EF4-FFF2-40B4-BE49-F238E27FC236}">
                <a16:creationId xmlns:a16="http://schemas.microsoft.com/office/drawing/2014/main" id="{8091A8B7-31AD-41D4-A4E2-EAA08F36C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7C798037-8269-47B8-9B7F-CD20052A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C9889C6-699F-4622-ABB0-EC2253D2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08300"/>
            <a:ext cx="3759200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B854F768-EFD4-4A1D-939E-3C6B1D8EE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2692400"/>
            <a:ext cx="33401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A7E03CD-81EC-4EEA-8D1E-F7D6C012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43500"/>
            <a:ext cx="89662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5" name="Text Box 9">
            <a:extLst>
              <a:ext uri="{FF2B5EF4-FFF2-40B4-BE49-F238E27FC236}">
                <a16:creationId xmlns:a16="http://schemas.microsoft.com/office/drawing/2014/main" id="{9CB800C7-ADCF-488F-8E64-3A8962DF3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4106" name="Text Box 10">
            <a:extLst>
              <a:ext uri="{FF2B5EF4-FFF2-40B4-BE49-F238E27FC236}">
                <a16:creationId xmlns:a16="http://schemas.microsoft.com/office/drawing/2014/main" id="{8030DF6C-0B28-40A8-9F3D-FDF35EAC0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0370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3.1.1 2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2">
            <a:extLst>
              <a:ext uri="{FF2B5EF4-FFF2-40B4-BE49-F238E27FC236}">
                <a16:creationId xmlns:a16="http://schemas.microsoft.com/office/drawing/2014/main" id="{8140D9E2-5E39-476F-9188-DF613E076DE6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1" name="Freeform 3">
            <a:extLst>
              <a:ext uri="{FF2B5EF4-FFF2-40B4-BE49-F238E27FC236}">
                <a16:creationId xmlns:a16="http://schemas.microsoft.com/office/drawing/2014/main" id="{8176ACF0-01D7-4A47-A89E-88DAA29529F1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9FCFC57F-98DD-409D-B4F9-C72E37273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2001CD28-BC7E-49D4-AE0C-BC6191857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4" name="Text Box 8">
            <a:extLst>
              <a:ext uri="{FF2B5EF4-FFF2-40B4-BE49-F238E27FC236}">
                <a16:creationId xmlns:a16="http://schemas.microsoft.com/office/drawing/2014/main" id="{7DFB3C31-F623-4E82-ABBE-01A046C43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2535" name="Text Box 9">
            <a:extLst>
              <a:ext uri="{FF2B5EF4-FFF2-40B4-BE49-F238E27FC236}">
                <a16:creationId xmlns:a16="http://schemas.microsoft.com/office/drawing/2014/main" id="{2D930798-75D5-46D5-85B0-580CB4B46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4354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3.1.3 4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多路选择器及其数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据流描述方式</a:t>
            </a:r>
          </a:p>
        </p:txBody>
      </p:sp>
      <p:sp>
        <p:nvSpPr>
          <p:cNvPr id="22536" name="Text Box 10">
            <a:extLst>
              <a:ext uri="{FF2B5EF4-FFF2-40B4-BE49-F238E27FC236}">
                <a16:creationId xmlns:a16="http://schemas.microsoft.com/office/drawing/2014/main" id="{DAD260D5-936A-4304-BC20-2D9F78FC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3" y="2673350"/>
            <a:ext cx="12890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5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．注释符号</a:t>
            </a:r>
          </a:p>
        </p:txBody>
      </p:sp>
      <p:grpSp>
        <p:nvGrpSpPr>
          <p:cNvPr id="22537" name="Group 13">
            <a:extLst>
              <a:ext uri="{FF2B5EF4-FFF2-40B4-BE49-F238E27FC236}">
                <a16:creationId xmlns:a16="http://schemas.microsoft.com/office/drawing/2014/main" id="{46BD2373-CE09-4327-974D-01F3D8EA9CED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3390900"/>
            <a:ext cx="2967038" cy="1209675"/>
            <a:chOff x="1048" y="2136"/>
            <a:chExt cx="1869" cy="762"/>
          </a:xfrm>
        </p:grpSpPr>
        <p:pic>
          <p:nvPicPr>
            <p:cNvPr id="22538" name="Picture 6">
              <a:extLst>
                <a:ext uri="{FF2B5EF4-FFF2-40B4-BE49-F238E27FC236}">
                  <a16:creationId xmlns:a16="http://schemas.microsoft.com/office/drawing/2014/main" id="{E12691E6-8DFA-491F-97BA-DCFE26D6A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" y="2136"/>
              <a:ext cx="384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9" name="Picture 7">
              <a:extLst>
                <a:ext uri="{FF2B5EF4-FFF2-40B4-BE49-F238E27FC236}">
                  <a16:creationId xmlns:a16="http://schemas.microsoft.com/office/drawing/2014/main" id="{47267537-D404-4188-BDFF-2398552D7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" y="2610"/>
              <a:ext cx="6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40" name="Text Box 11">
              <a:extLst>
                <a:ext uri="{FF2B5EF4-FFF2-40B4-BE49-F238E27FC236}">
                  <a16:creationId xmlns:a16="http://schemas.microsoft.com/office/drawing/2014/main" id="{10861741-AEDD-4E0B-BD46-EDDC58524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0" y="2610"/>
              <a:ext cx="9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可以换行</a:t>
              </a:r>
            </a:p>
          </p:txBody>
        </p:sp>
        <p:sp>
          <p:nvSpPr>
            <p:cNvPr id="22541" name="Text Box 12">
              <a:extLst>
                <a:ext uri="{FF2B5EF4-FFF2-40B4-BE49-F238E27FC236}">
                  <a16:creationId xmlns:a16="http://schemas.microsoft.com/office/drawing/2014/main" id="{570CFDD5-57FE-4BF3-8CD8-83D6A3CDCE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" y="2201"/>
              <a:ext cx="8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不可换行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2">
            <a:extLst>
              <a:ext uri="{FF2B5EF4-FFF2-40B4-BE49-F238E27FC236}">
                <a16:creationId xmlns:a16="http://schemas.microsoft.com/office/drawing/2014/main" id="{C93E8FED-6052-40F9-BF4F-731F7CB2E826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5" name="Freeform 3">
            <a:extLst>
              <a:ext uri="{FF2B5EF4-FFF2-40B4-BE49-F238E27FC236}">
                <a16:creationId xmlns:a16="http://schemas.microsoft.com/office/drawing/2014/main" id="{9B03A50B-4B1C-46D0-A80D-A15A5F69179B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EDE708DF-FDB2-4713-8E98-9BC026FC7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EA8084EF-5E8E-44DC-AE60-C14076B9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6163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022F7F8C-383A-4199-AF89-45B458C2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486025"/>
            <a:ext cx="8166100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Text Box 7">
            <a:extLst>
              <a:ext uri="{FF2B5EF4-FFF2-40B4-BE49-F238E27FC236}">
                <a16:creationId xmlns:a16="http://schemas.microsoft.com/office/drawing/2014/main" id="{D1D613DF-58D1-48EF-84AF-BE9CB1DBE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7E312669-1561-4B15-87F5-FBCA1AE6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3640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3.1.4 4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if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语句描述方式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2">
            <a:extLst>
              <a:ext uri="{FF2B5EF4-FFF2-40B4-BE49-F238E27FC236}">
                <a16:creationId xmlns:a16="http://schemas.microsoft.com/office/drawing/2014/main" id="{86F82D18-09CF-46D5-9ACB-811C0673F2DD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79" name="Freeform 3">
            <a:extLst>
              <a:ext uri="{FF2B5EF4-FFF2-40B4-BE49-F238E27FC236}">
                <a16:creationId xmlns:a16="http://schemas.microsoft.com/office/drawing/2014/main" id="{188252E7-8BD7-465B-97DC-6477BB49EC4F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2B92A077-64B2-4144-9187-D42EE1507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AAC3F847-B22E-4F42-B6C1-7E8D02D0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>
            <a:extLst>
              <a:ext uri="{FF2B5EF4-FFF2-40B4-BE49-F238E27FC236}">
                <a16:creationId xmlns:a16="http://schemas.microsoft.com/office/drawing/2014/main" id="{270630BA-FE80-4351-9160-6D89BF8F8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D53E572A-7905-4AC3-9679-8A0B58967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3640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3.1.4 4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if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语句描述方式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0E39F6FA-0CE1-4CD9-B8F8-222877B35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2486025"/>
            <a:ext cx="2116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if_ else</a:t>
            </a:r>
            <a:r>
              <a:rPr lang="zh-CN" altLang="en-US">
                <a:solidFill>
                  <a:srgbClr val="000000"/>
                </a:solidFill>
                <a:cs typeface="Times New Roman" panose="02020603050405020304" pitchFamily="18" charset="0"/>
              </a:rPr>
              <a:t>条件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语句</a:t>
            </a:r>
          </a:p>
        </p:txBody>
      </p:sp>
      <p:sp>
        <p:nvSpPr>
          <p:cNvPr id="24585" name="Text Box 11">
            <a:extLst>
              <a:ext uri="{FF2B5EF4-FFF2-40B4-BE49-F238E27FC236}">
                <a16:creationId xmlns:a16="http://schemas.microsoft.com/office/drawing/2014/main" id="{91638EBE-7F69-4218-9CD2-E8FD3DCBC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5438775"/>
            <a:ext cx="74866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．数据表示方式：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具备通过赋值操作达到自动转换数据类型的功能</a:t>
            </a: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4D20F144-A2CE-4DD8-B293-527B573AD9CA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3351213"/>
            <a:ext cx="2932112" cy="1212850"/>
            <a:chOff x="753" y="2092"/>
            <a:chExt cx="1847" cy="764"/>
          </a:xfrm>
        </p:grpSpPr>
        <p:sp>
          <p:nvSpPr>
            <p:cNvPr id="24591" name="Text Box 9">
              <a:extLst>
                <a:ext uri="{FF2B5EF4-FFF2-40B4-BE49-F238E27FC236}">
                  <a16:creationId xmlns:a16="http://schemas.microsoft.com/office/drawing/2014/main" id="{DB9A5FB4-C5F8-41E7-BC02-D02728273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" y="2092"/>
              <a:ext cx="1412" cy="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</a:tabLs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75"/>
                </a:lnSpc>
              </a:pP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．过程赋值语句</a:t>
              </a:r>
            </a:p>
            <a:p>
              <a:pPr eaLnBrk="1" hangingPunct="1">
                <a:lnSpc>
                  <a:spcPts val="1000"/>
                </a:lnSpc>
              </a:pP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975"/>
                </a:lnSpc>
              </a:pPr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（</a:t>
              </a: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）阻塞式赋值</a:t>
              </a:r>
            </a:p>
          </p:txBody>
        </p:sp>
        <p:sp>
          <p:nvSpPr>
            <p:cNvPr id="24592" name="Text Box 10">
              <a:extLst>
                <a:ext uri="{FF2B5EF4-FFF2-40B4-BE49-F238E27FC236}">
                  <a16:creationId xmlns:a16="http://schemas.microsoft.com/office/drawing/2014/main" id="{62490AB4-5907-4A15-81CC-154CF7A0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" y="2682"/>
              <a:ext cx="124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75"/>
                </a:lnSpc>
              </a:pP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r>
                <a:rPr lang="zh-CN" altLang="en-US">
                  <a:solidFill>
                    <a:srgbClr val="000000"/>
                  </a:solidFill>
                  <a:cs typeface="Times New Roman" panose="02020603050405020304" pitchFamily="18" charset="0"/>
                </a:rPr>
                <a:t>）</a:t>
              </a: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非阻塞式赋值</a:t>
              </a:r>
            </a:p>
          </p:txBody>
        </p:sp>
        <p:sp>
          <p:nvSpPr>
            <p:cNvPr id="24593" name="Text Box 12">
              <a:extLst>
                <a:ext uri="{FF2B5EF4-FFF2-40B4-BE49-F238E27FC236}">
                  <a16:creationId xmlns:a16="http://schemas.microsoft.com/office/drawing/2014/main" id="{8BC52625-4D87-429D-BA23-321F49247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" y="238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</a:rPr>
                <a:t>‘</a:t>
              </a:r>
              <a:r>
                <a:rPr lang="en-US" altLang="zh-CN"/>
                <a:t>=</a:t>
              </a:r>
              <a:r>
                <a:rPr lang="en-US" altLang="zh-CN">
                  <a:latin typeface="Arial" panose="020B0604020202020204" pitchFamily="34" charset="0"/>
                </a:rPr>
                <a:t>’</a:t>
              </a:r>
              <a:endParaRPr lang="en-US" altLang="zh-CN"/>
            </a:p>
          </p:txBody>
        </p:sp>
        <p:graphicFrame>
          <p:nvGraphicFramePr>
            <p:cNvPr id="24594" name="Object 13">
              <a:extLst>
                <a:ext uri="{FF2B5EF4-FFF2-40B4-BE49-F238E27FC236}">
                  <a16:creationId xmlns:a16="http://schemas.microsoft.com/office/drawing/2014/main" id="{AED9AA67-6B9D-4CA7-8D80-D7295A1CDE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8" y="2746"/>
            <a:ext cx="120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5" name="公式" r:id="rId4" imgW="190417" imgH="152334" progId="Equation.3">
                    <p:embed/>
                  </p:oleObj>
                </mc:Choice>
                <mc:Fallback>
                  <p:oleObj name="公式" r:id="rId4" imgW="190417" imgH="15233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8" y="2746"/>
                          <a:ext cx="120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587" name="Text Box 15">
            <a:extLst>
              <a:ext uri="{FF2B5EF4-FFF2-40B4-BE49-F238E27FC236}">
                <a16:creationId xmlns:a16="http://schemas.microsoft.com/office/drawing/2014/main" id="{2E9F5091-CF65-4AE9-B773-47858A2EE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4359275"/>
            <a:ext cx="467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在执行当前语句时，对于块中的其他语句的执行情况一律不加限制，不加阻塞。</a:t>
            </a:r>
          </a:p>
        </p:txBody>
      </p:sp>
      <p:sp>
        <p:nvSpPr>
          <p:cNvPr id="24588" name="Text Box 16">
            <a:extLst>
              <a:ext uri="{FF2B5EF4-FFF2-40B4-BE49-F238E27FC236}">
                <a16:creationId xmlns:a16="http://schemas.microsoft.com/office/drawing/2014/main" id="{40720207-13CE-4360-960C-AEFB0D35F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3854450"/>
            <a:ext cx="52562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当执行到某条赋值语句时，其他语句被禁止执行</a:t>
            </a:r>
          </a:p>
        </p:txBody>
      </p:sp>
      <p:sp>
        <p:nvSpPr>
          <p:cNvPr id="24589" name="Text Box 17">
            <a:extLst>
              <a:ext uri="{FF2B5EF4-FFF2-40B4-BE49-F238E27FC236}">
                <a16:creationId xmlns:a16="http://schemas.microsoft.com/office/drawing/2014/main" id="{B652BA24-BFBC-4511-B028-AFA92B33D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575" y="5870575"/>
            <a:ext cx="5688013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例如</a:t>
            </a:r>
            <a:r>
              <a:rPr lang="en-US" altLang="zh-CN"/>
              <a:t>: </a:t>
            </a:r>
            <a:r>
              <a:rPr lang="en-US" altLang="zh-CN">
                <a:sym typeface="Wingdings" panose="05000000000000000000" pitchFamily="2" charset="2"/>
              </a:rPr>
              <a:t>(</a:t>
            </a:r>
            <a:r>
              <a:rPr lang="en-US" altLang="zh-CN"/>
              <a:t>sel==2)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       y[1:0];       y      9;  </a:t>
            </a:r>
            <a:r>
              <a:rPr lang="zh-CN" altLang="en-US"/>
              <a:t>结果</a:t>
            </a:r>
            <a:r>
              <a:rPr lang="en-US" altLang="zh-CN"/>
              <a:t>y=2</a:t>
            </a:r>
            <a:r>
              <a:rPr lang="en-US" altLang="zh-CN">
                <a:latin typeface="Arial" panose="020B0604020202020204" pitchFamily="34" charset="0"/>
              </a:rPr>
              <a:t>‘</a:t>
            </a:r>
            <a:r>
              <a:rPr lang="en-US" altLang="zh-CN"/>
              <a:t>B01</a:t>
            </a:r>
          </a:p>
        </p:txBody>
      </p:sp>
      <p:graphicFrame>
        <p:nvGraphicFramePr>
          <p:cNvPr id="24590" name="Object 18">
            <a:extLst>
              <a:ext uri="{FF2B5EF4-FFF2-40B4-BE49-F238E27FC236}">
                <a16:creationId xmlns:a16="http://schemas.microsoft.com/office/drawing/2014/main" id="{7105068A-6BA5-410E-B911-BA346442F6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5700" y="6446838"/>
          <a:ext cx="1905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公式" r:id="rId6" imgW="190417" imgH="152334" progId="Equation.3">
                  <p:embed/>
                </p:oleObj>
              </mc:Choice>
              <mc:Fallback>
                <p:oleObj name="公式" r:id="rId6" imgW="190417" imgH="15233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6446838"/>
                        <a:ext cx="1905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2">
            <a:extLst>
              <a:ext uri="{FF2B5EF4-FFF2-40B4-BE49-F238E27FC236}">
                <a16:creationId xmlns:a16="http://schemas.microsoft.com/office/drawing/2014/main" id="{59A11346-FE65-4024-BE49-9F63E584E18C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3" name="Freeform 3">
            <a:extLst>
              <a:ext uri="{FF2B5EF4-FFF2-40B4-BE49-F238E27FC236}">
                <a16:creationId xmlns:a16="http://schemas.microsoft.com/office/drawing/2014/main" id="{FD66781A-9F52-4CA3-AC99-E2B4E1B025C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10392DAA-98A9-42D3-9F66-BD86CB2830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D3AE9C49-A829-4862-95B8-99C5DB6D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98DD86F9-D28F-4F11-BDEE-00D57586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048000"/>
            <a:ext cx="8089900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7" name="Text Box 7">
            <a:extLst>
              <a:ext uri="{FF2B5EF4-FFF2-40B4-BE49-F238E27FC236}">
                <a16:creationId xmlns:a16="http://schemas.microsoft.com/office/drawing/2014/main" id="{21182EA7-18A9-4B62-8A3C-09D03BB97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6F535366-7D5C-4B0A-9B3F-06B21646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53C112F5-2C9C-4BE9-945A-126F42CFA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2459038"/>
            <a:ext cx="14271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半加器描述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reeform 2">
            <a:extLst>
              <a:ext uri="{FF2B5EF4-FFF2-40B4-BE49-F238E27FC236}">
                <a16:creationId xmlns:a16="http://schemas.microsoft.com/office/drawing/2014/main" id="{AFF96CB8-F417-4E2E-B7E4-BCF4AC2A95DA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27" name="Freeform 3">
            <a:extLst>
              <a:ext uri="{FF2B5EF4-FFF2-40B4-BE49-F238E27FC236}">
                <a16:creationId xmlns:a16="http://schemas.microsoft.com/office/drawing/2014/main" id="{9AAB32D3-5BF6-427E-A2C9-8BBE4B32A7C6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1B7D815B-5F0A-44D9-9E78-466FD5CCDA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93FF4004-F93A-4889-B7F2-EC747521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6FC7D957-62B3-43F5-8EDB-620F2543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638550"/>
            <a:ext cx="86995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1" name="Text Box 7">
            <a:extLst>
              <a:ext uri="{FF2B5EF4-FFF2-40B4-BE49-F238E27FC236}">
                <a16:creationId xmlns:a16="http://schemas.microsoft.com/office/drawing/2014/main" id="{2C02826F-734C-479E-B320-5E4A44244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783D65F7-5CEF-4BA8-9609-E6DA42D68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EF09E8FD-5875-4386-A6F7-F4635C18C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2459038"/>
            <a:ext cx="14271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半加器描述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2">
            <a:extLst>
              <a:ext uri="{FF2B5EF4-FFF2-40B4-BE49-F238E27FC236}">
                <a16:creationId xmlns:a16="http://schemas.microsoft.com/office/drawing/2014/main" id="{80A39C99-A61E-46F4-908F-D4B82046E6CA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1" name="Freeform 3">
            <a:extLst>
              <a:ext uri="{FF2B5EF4-FFF2-40B4-BE49-F238E27FC236}">
                <a16:creationId xmlns:a16="http://schemas.microsoft.com/office/drawing/2014/main" id="{2DBC3EE4-31BE-4453-A763-66F856D55EA2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2" name="Line 4">
            <a:extLst>
              <a:ext uri="{FF2B5EF4-FFF2-40B4-BE49-F238E27FC236}">
                <a16:creationId xmlns:a16="http://schemas.microsoft.com/office/drawing/2014/main" id="{2E7A188D-95E4-400A-A88B-10E8CB222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7653" name="Picture 5">
            <a:extLst>
              <a:ext uri="{FF2B5EF4-FFF2-40B4-BE49-F238E27FC236}">
                <a16:creationId xmlns:a16="http://schemas.microsoft.com/office/drawing/2014/main" id="{FCA12327-426C-4A9F-B39E-B088747C9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2DB177EE-98A1-4722-878E-27E7AE60D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124200"/>
            <a:ext cx="8521700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Text Box 7">
            <a:extLst>
              <a:ext uri="{FF2B5EF4-FFF2-40B4-BE49-F238E27FC236}">
                <a16:creationId xmlns:a16="http://schemas.microsoft.com/office/drawing/2014/main" id="{CE516F6F-1AC2-47A4-A23E-4574065A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C828681A-DA3E-4E6C-A004-E2A45B70C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7FA27475-A6EF-4F29-84B2-918A402FD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2459038"/>
            <a:ext cx="14271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半加器描述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>
            <a:extLst>
              <a:ext uri="{FF2B5EF4-FFF2-40B4-BE49-F238E27FC236}">
                <a16:creationId xmlns:a16="http://schemas.microsoft.com/office/drawing/2014/main" id="{D0FC23D6-EF00-46E5-ADCC-7AED9C120C6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5" name="Freeform 3">
            <a:extLst>
              <a:ext uri="{FF2B5EF4-FFF2-40B4-BE49-F238E27FC236}">
                <a16:creationId xmlns:a16="http://schemas.microsoft.com/office/drawing/2014/main" id="{446EAF9F-B864-4F91-A3C3-1C7F628F6BEC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167CE3B4-BD15-4780-8C6B-4BE70E5F8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8677" name="Picture 5">
            <a:extLst>
              <a:ext uri="{FF2B5EF4-FFF2-40B4-BE49-F238E27FC236}">
                <a16:creationId xmlns:a16="http://schemas.microsoft.com/office/drawing/2014/main" id="{87A00CD2-A006-4413-AE03-39A5B55C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ED9C580D-E30B-41C0-8153-86FE9272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794000"/>
            <a:ext cx="8229600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Text Box 7">
            <a:extLst>
              <a:ext uri="{FF2B5EF4-FFF2-40B4-BE49-F238E27FC236}">
                <a16:creationId xmlns:a16="http://schemas.microsoft.com/office/drawing/2014/main" id="{3C4C2882-6AFF-4D02-872D-5BCEC09AB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FDFF825A-82BC-4F74-9829-CEBC02B33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0D260704-C1A5-441F-ACE9-FFA8BA532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142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半加器描述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2">
            <a:extLst>
              <a:ext uri="{FF2B5EF4-FFF2-40B4-BE49-F238E27FC236}">
                <a16:creationId xmlns:a16="http://schemas.microsoft.com/office/drawing/2014/main" id="{6A5099AB-A577-4C0C-ABF5-98BAFB4F6D33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99" name="Freeform 3">
            <a:extLst>
              <a:ext uri="{FF2B5EF4-FFF2-40B4-BE49-F238E27FC236}">
                <a16:creationId xmlns:a16="http://schemas.microsoft.com/office/drawing/2014/main" id="{3D344C92-DFE8-406F-A024-AABE582326F9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CFD48E24-36DA-4A53-835D-5849D4A9E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9701" name="Picture 5">
            <a:extLst>
              <a:ext uri="{FF2B5EF4-FFF2-40B4-BE49-F238E27FC236}">
                <a16:creationId xmlns:a16="http://schemas.microsoft.com/office/drawing/2014/main" id="{92A49A83-D653-4E33-8FB5-0885D937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C54B643A-70EE-43CE-A517-A85A35E9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908300"/>
            <a:ext cx="8305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>
            <a:extLst>
              <a:ext uri="{FF2B5EF4-FFF2-40B4-BE49-F238E27FC236}">
                <a16:creationId xmlns:a16="http://schemas.microsoft.com/office/drawing/2014/main" id="{4555A464-5253-4030-AD99-813E9BF0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5397500"/>
            <a:ext cx="577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4" name="Text Box 8">
            <a:extLst>
              <a:ext uri="{FF2B5EF4-FFF2-40B4-BE49-F238E27FC236}">
                <a16:creationId xmlns:a16="http://schemas.microsoft.com/office/drawing/2014/main" id="{E0CD7108-0342-4278-91DA-DFA576D7D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0A74F830-8222-44EE-8F20-8CDBB9572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7A895736-3FE5-448C-A416-9843787CB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142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半加器描述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2">
            <a:extLst>
              <a:ext uri="{FF2B5EF4-FFF2-40B4-BE49-F238E27FC236}">
                <a16:creationId xmlns:a16="http://schemas.microsoft.com/office/drawing/2014/main" id="{1B46072C-9E1C-428A-B026-66C4BBEC65A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3" name="Freeform 3">
            <a:extLst>
              <a:ext uri="{FF2B5EF4-FFF2-40B4-BE49-F238E27FC236}">
                <a16:creationId xmlns:a16="http://schemas.microsoft.com/office/drawing/2014/main" id="{558078A3-9872-40ED-858D-5C1A2EDE3046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62219318-5AFB-4B40-8158-67A37ECCC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DE0027AB-AF2A-4DD1-B828-DCB74858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C943A2C2-2A9F-4F76-B693-5372C36C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755900"/>
            <a:ext cx="8483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7">
            <a:extLst>
              <a:ext uri="{FF2B5EF4-FFF2-40B4-BE49-F238E27FC236}">
                <a16:creationId xmlns:a16="http://schemas.microsoft.com/office/drawing/2014/main" id="{F5D31A1D-3F72-4A04-8F1F-9B1A6E4B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5067300"/>
            <a:ext cx="49911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8" name="Text Box 8">
            <a:extLst>
              <a:ext uri="{FF2B5EF4-FFF2-40B4-BE49-F238E27FC236}">
                <a16:creationId xmlns:a16="http://schemas.microsoft.com/office/drawing/2014/main" id="{924C2656-FB4D-47F0-9672-1667315E7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0E21D1A6-55D9-4394-BE27-FE31F5CEC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F69E34E7-7D85-4F87-A4F9-06795B7BA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142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半加器描述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2">
            <a:extLst>
              <a:ext uri="{FF2B5EF4-FFF2-40B4-BE49-F238E27FC236}">
                <a16:creationId xmlns:a16="http://schemas.microsoft.com/office/drawing/2014/main" id="{6A46B7D6-0B58-4197-968B-F00E7D1E4A97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7" name="Freeform 3">
            <a:extLst>
              <a:ext uri="{FF2B5EF4-FFF2-40B4-BE49-F238E27FC236}">
                <a16:creationId xmlns:a16="http://schemas.microsoft.com/office/drawing/2014/main" id="{55436508-D1D6-4405-9249-332917773A5D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4678E63D-A24D-4892-962B-44669423C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5D315A17-EFBE-4E81-A84E-4D709CAE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0CA3CEF3-E2D4-4F2E-909D-A55586C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2701925"/>
            <a:ext cx="80137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Text Box 8">
            <a:extLst>
              <a:ext uri="{FF2B5EF4-FFF2-40B4-BE49-F238E27FC236}">
                <a16:creationId xmlns:a16="http://schemas.microsoft.com/office/drawing/2014/main" id="{564F04CE-9502-474D-99F9-88911CB3A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1752" name="Text Box 9">
            <a:extLst>
              <a:ext uri="{FF2B5EF4-FFF2-40B4-BE49-F238E27FC236}">
                <a16:creationId xmlns:a16="http://schemas.microsoft.com/office/drawing/2014/main" id="{45A2FCD3-9625-423F-AFB8-05F9BE94A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1753" name="Text Box 10">
            <a:extLst>
              <a:ext uri="{FF2B5EF4-FFF2-40B4-BE49-F238E27FC236}">
                <a16:creationId xmlns:a16="http://schemas.microsoft.com/office/drawing/2014/main" id="{11B3AF71-8B2A-4160-A0E0-9A22101E8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3484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全加器顶层文件设计和例化语句</a:t>
            </a:r>
          </a:p>
        </p:txBody>
      </p:sp>
      <p:pic>
        <p:nvPicPr>
          <p:cNvPr id="31754" name="Picture 11">
            <a:extLst>
              <a:ext uri="{FF2B5EF4-FFF2-40B4-BE49-F238E27FC236}">
                <a16:creationId xmlns:a16="http://schemas.microsoft.com/office/drawing/2014/main" id="{35393965-5AE2-4699-862D-4DFDF86E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5151438"/>
            <a:ext cx="8208962" cy="188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2">
            <a:extLst>
              <a:ext uri="{FF2B5EF4-FFF2-40B4-BE49-F238E27FC236}">
                <a16:creationId xmlns:a16="http://schemas.microsoft.com/office/drawing/2014/main" id="{EE454933-A35C-4982-8F47-8499E97374FA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3" name="Freeform 3">
            <a:extLst>
              <a:ext uri="{FF2B5EF4-FFF2-40B4-BE49-F238E27FC236}">
                <a16:creationId xmlns:a16="http://schemas.microsoft.com/office/drawing/2014/main" id="{E26620F2-055E-450B-B987-DBC12D3DBDF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4" name="Line 4">
            <a:extLst>
              <a:ext uri="{FF2B5EF4-FFF2-40B4-BE49-F238E27FC236}">
                <a16:creationId xmlns:a16="http://schemas.microsoft.com/office/drawing/2014/main" id="{2AC16DAD-68AA-442D-81F3-D26849F84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AF3ABB2D-D510-4DED-9EAB-6560E28B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E7CA38D-F0C6-4A78-A1F2-EC632B2F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908300"/>
            <a:ext cx="37719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7" name="Text Box 7">
            <a:extLst>
              <a:ext uri="{FF2B5EF4-FFF2-40B4-BE49-F238E27FC236}">
                <a16:creationId xmlns:a16="http://schemas.microsoft.com/office/drawing/2014/main" id="{0EA8119B-4CE1-4DF7-B21B-26E6BC2E9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5128" name="Text Box 8">
            <a:extLst>
              <a:ext uri="{FF2B5EF4-FFF2-40B4-BE49-F238E27FC236}">
                <a16:creationId xmlns:a16="http://schemas.microsoft.com/office/drawing/2014/main" id="{673F83A7-6A6B-4AB7-A1AB-B631B5904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0370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3.1.1 2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reeform 2">
            <a:extLst>
              <a:ext uri="{FF2B5EF4-FFF2-40B4-BE49-F238E27FC236}">
                <a16:creationId xmlns:a16="http://schemas.microsoft.com/office/drawing/2014/main" id="{1C233D29-7A2D-4FE4-934E-32B159EB902D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1" name="Freeform 3">
            <a:extLst>
              <a:ext uri="{FF2B5EF4-FFF2-40B4-BE49-F238E27FC236}">
                <a16:creationId xmlns:a16="http://schemas.microsoft.com/office/drawing/2014/main" id="{179DFC88-2DE7-45B5-88C4-D56BF06A977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6F4F5997-DB66-40F0-8EBD-63FB6C392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3" name="Freeform 5">
            <a:extLst>
              <a:ext uri="{FF2B5EF4-FFF2-40B4-BE49-F238E27FC236}">
                <a16:creationId xmlns:a16="http://schemas.microsoft.com/office/drawing/2014/main" id="{59F2A311-6EB8-47D4-8C34-E957BE0685F9}"/>
              </a:ext>
            </a:extLst>
          </p:cNvPr>
          <p:cNvSpPr>
            <a:spLocks/>
          </p:cNvSpPr>
          <p:nvPr/>
        </p:nvSpPr>
        <p:spPr bwMode="auto">
          <a:xfrm>
            <a:off x="887413" y="2979738"/>
            <a:ext cx="7559675" cy="315912"/>
          </a:xfrm>
          <a:custGeom>
            <a:avLst/>
            <a:gdLst>
              <a:gd name="T0" fmla="*/ 0 w 4762"/>
              <a:gd name="T1" fmla="*/ 0 h 199"/>
              <a:gd name="T2" fmla="*/ 0 w 4762"/>
              <a:gd name="T3" fmla="*/ 315912 h 199"/>
              <a:gd name="T4" fmla="*/ 7559675 w 4762"/>
              <a:gd name="T5" fmla="*/ 315912 h 199"/>
              <a:gd name="T6" fmla="*/ 7559675 w 4762"/>
              <a:gd name="T7" fmla="*/ 0 h 199"/>
              <a:gd name="T8" fmla="*/ 0 w 4762"/>
              <a:gd name="T9" fmla="*/ 0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62" h="199">
                <a:moveTo>
                  <a:pt x="0" y="0"/>
                </a:moveTo>
                <a:lnTo>
                  <a:pt x="0" y="199"/>
                </a:lnTo>
                <a:lnTo>
                  <a:pt x="4762" y="199"/>
                </a:lnTo>
                <a:lnTo>
                  <a:pt x="476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4" name="Freeform 6">
            <a:extLst>
              <a:ext uri="{FF2B5EF4-FFF2-40B4-BE49-F238E27FC236}">
                <a16:creationId xmlns:a16="http://schemas.microsoft.com/office/drawing/2014/main" id="{F8770EB1-CC84-44D6-BF6A-8016DB592AC0}"/>
              </a:ext>
            </a:extLst>
          </p:cNvPr>
          <p:cNvSpPr>
            <a:spLocks/>
          </p:cNvSpPr>
          <p:nvPr/>
        </p:nvSpPr>
        <p:spPr bwMode="auto">
          <a:xfrm>
            <a:off x="958850" y="3638550"/>
            <a:ext cx="6121400" cy="312738"/>
          </a:xfrm>
          <a:custGeom>
            <a:avLst/>
            <a:gdLst>
              <a:gd name="T0" fmla="*/ 0 w 3856"/>
              <a:gd name="T1" fmla="*/ 0 h 197"/>
              <a:gd name="T2" fmla="*/ 0 w 3856"/>
              <a:gd name="T3" fmla="*/ 312738 h 197"/>
              <a:gd name="T4" fmla="*/ 6121400 w 3856"/>
              <a:gd name="T5" fmla="*/ 312738 h 197"/>
              <a:gd name="T6" fmla="*/ 6121400 w 3856"/>
              <a:gd name="T7" fmla="*/ 0 h 197"/>
              <a:gd name="T8" fmla="*/ 0 w 3856"/>
              <a:gd name="T9" fmla="*/ 0 h 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56" h="197">
                <a:moveTo>
                  <a:pt x="0" y="0"/>
                </a:moveTo>
                <a:lnTo>
                  <a:pt x="0" y="197"/>
                </a:lnTo>
                <a:lnTo>
                  <a:pt x="3856" y="197"/>
                </a:lnTo>
                <a:lnTo>
                  <a:pt x="3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Freeform 7">
            <a:extLst>
              <a:ext uri="{FF2B5EF4-FFF2-40B4-BE49-F238E27FC236}">
                <a16:creationId xmlns:a16="http://schemas.microsoft.com/office/drawing/2014/main" id="{F2F29481-3653-4692-9EA1-E29C03C5CDED}"/>
              </a:ext>
            </a:extLst>
          </p:cNvPr>
          <p:cNvSpPr>
            <a:spLocks/>
          </p:cNvSpPr>
          <p:nvPr/>
        </p:nvSpPr>
        <p:spPr bwMode="auto">
          <a:xfrm>
            <a:off x="958850" y="4400550"/>
            <a:ext cx="5832475" cy="228600"/>
          </a:xfrm>
          <a:custGeom>
            <a:avLst/>
            <a:gdLst>
              <a:gd name="T0" fmla="*/ 0 w 3674"/>
              <a:gd name="T1" fmla="*/ 0 h 144"/>
              <a:gd name="T2" fmla="*/ 0 w 3674"/>
              <a:gd name="T3" fmla="*/ 228600 h 144"/>
              <a:gd name="T4" fmla="*/ 5832475 w 3674"/>
              <a:gd name="T5" fmla="*/ 228600 h 144"/>
              <a:gd name="T6" fmla="*/ 5832475 w 3674"/>
              <a:gd name="T7" fmla="*/ 0 h 144"/>
              <a:gd name="T8" fmla="*/ 0 w 3674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74" h="144">
                <a:moveTo>
                  <a:pt x="0" y="0"/>
                </a:moveTo>
                <a:lnTo>
                  <a:pt x="0" y="144"/>
                </a:lnTo>
                <a:lnTo>
                  <a:pt x="3674" y="144"/>
                </a:lnTo>
                <a:lnTo>
                  <a:pt x="367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Freeform 8">
            <a:extLst>
              <a:ext uri="{FF2B5EF4-FFF2-40B4-BE49-F238E27FC236}">
                <a16:creationId xmlns:a16="http://schemas.microsoft.com/office/drawing/2014/main" id="{0E14D2AB-5356-4253-A2FA-D22A33F9EE64}"/>
              </a:ext>
            </a:extLst>
          </p:cNvPr>
          <p:cNvSpPr>
            <a:spLocks/>
          </p:cNvSpPr>
          <p:nvPr/>
        </p:nvSpPr>
        <p:spPr bwMode="auto">
          <a:xfrm>
            <a:off x="958850" y="5078413"/>
            <a:ext cx="3960813" cy="277812"/>
          </a:xfrm>
          <a:custGeom>
            <a:avLst/>
            <a:gdLst>
              <a:gd name="T0" fmla="*/ 0 w 2495"/>
              <a:gd name="T1" fmla="*/ 0 h 175"/>
              <a:gd name="T2" fmla="*/ 0 w 2495"/>
              <a:gd name="T3" fmla="*/ 277812 h 175"/>
              <a:gd name="T4" fmla="*/ 3960813 w 2495"/>
              <a:gd name="T5" fmla="*/ 277812 h 175"/>
              <a:gd name="T6" fmla="*/ 3960813 w 2495"/>
              <a:gd name="T7" fmla="*/ 0 h 175"/>
              <a:gd name="T8" fmla="*/ 0 w 2495"/>
              <a:gd name="T9" fmla="*/ 0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95" h="175">
                <a:moveTo>
                  <a:pt x="0" y="0"/>
                </a:moveTo>
                <a:lnTo>
                  <a:pt x="0" y="175"/>
                </a:lnTo>
                <a:lnTo>
                  <a:pt x="2495" y="175"/>
                </a:lnTo>
                <a:lnTo>
                  <a:pt x="2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2777" name="Picture 9">
            <a:extLst>
              <a:ext uri="{FF2B5EF4-FFF2-40B4-BE49-F238E27FC236}">
                <a16:creationId xmlns:a16="http://schemas.microsoft.com/office/drawing/2014/main" id="{48B2054B-62FF-4A25-881A-BC9FA2EE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10">
            <a:extLst>
              <a:ext uri="{FF2B5EF4-FFF2-40B4-BE49-F238E27FC236}">
                <a16:creationId xmlns:a16="http://schemas.microsoft.com/office/drawing/2014/main" id="{FCDF2809-2F41-4B3E-87F1-8A78212A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971800"/>
            <a:ext cx="75819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11">
            <a:extLst>
              <a:ext uri="{FF2B5EF4-FFF2-40B4-BE49-F238E27FC236}">
                <a16:creationId xmlns:a16="http://schemas.microsoft.com/office/drawing/2014/main" id="{EB704D38-3ADC-407C-88E0-BDCC95667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632200"/>
            <a:ext cx="61341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0" name="Picture 12">
            <a:extLst>
              <a:ext uri="{FF2B5EF4-FFF2-40B4-BE49-F238E27FC236}">
                <a16:creationId xmlns:a16="http://schemas.microsoft.com/office/drawing/2014/main" id="{46BECBBF-467C-40D9-99AC-FFE4F335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381500"/>
            <a:ext cx="5854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1" name="Picture 13">
            <a:extLst>
              <a:ext uri="{FF2B5EF4-FFF2-40B4-BE49-F238E27FC236}">
                <a16:creationId xmlns:a16="http://schemas.microsoft.com/office/drawing/2014/main" id="{FABDFA4B-4624-497C-9859-2BFB93FC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067300"/>
            <a:ext cx="3975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2" name="Text Box 14">
            <a:extLst>
              <a:ext uri="{FF2B5EF4-FFF2-40B4-BE49-F238E27FC236}">
                <a16:creationId xmlns:a16="http://schemas.microsoft.com/office/drawing/2014/main" id="{74862294-7B12-4936-BE7C-C74230D98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2783" name="Text Box 15">
            <a:extLst>
              <a:ext uri="{FF2B5EF4-FFF2-40B4-BE49-F238E27FC236}">
                <a16:creationId xmlns:a16="http://schemas.microsoft.com/office/drawing/2014/main" id="{BF32E42A-E4B1-42DB-AB77-36BEAB051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CE814483-9F59-4348-90B1-9D5B2883D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3484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全加器顶层文件设计和例化语句</a:t>
            </a:r>
          </a:p>
        </p:txBody>
      </p:sp>
      <p:sp>
        <p:nvSpPr>
          <p:cNvPr id="32785" name="Text Box 17">
            <a:extLst>
              <a:ext uri="{FF2B5EF4-FFF2-40B4-BE49-F238E27FC236}">
                <a16:creationId xmlns:a16="http://schemas.microsoft.com/office/drawing/2014/main" id="{988B2168-AACC-49C3-8982-A43EDC7AA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54675"/>
            <a:ext cx="7056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端口名关联法</a:t>
            </a:r>
            <a:r>
              <a:rPr lang="zh-CN" altLang="en-US"/>
              <a:t>允许某个端口</a:t>
            </a:r>
            <a:r>
              <a:rPr lang="zh-CN" altLang="en-US" b="1">
                <a:solidFill>
                  <a:srgbClr val="FF0000"/>
                </a:solidFill>
              </a:rPr>
              <a:t>不接</a:t>
            </a:r>
            <a:r>
              <a:rPr lang="en-US" altLang="zh-CN"/>
              <a:t>,</a:t>
            </a:r>
            <a:r>
              <a:rPr lang="zh-CN" altLang="en-US"/>
              <a:t>若是输入口</a:t>
            </a:r>
            <a:r>
              <a:rPr lang="en-US" altLang="zh-CN"/>
              <a:t>,</a:t>
            </a:r>
            <a:r>
              <a:rPr lang="zh-CN" altLang="en-US"/>
              <a:t>综合后的结果是高阻态</a:t>
            </a:r>
            <a:r>
              <a:rPr lang="en-US" altLang="zh-CN"/>
              <a:t>;</a:t>
            </a:r>
            <a:r>
              <a:rPr lang="zh-CN" altLang="en-US"/>
              <a:t>若是输出口</a:t>
            </a:r>
            <a:r>
              <a:rPr lang="en-US" altLang="zh-CN"/>
              <a:t>,</a:t>
            </a:r>
            <a:r>
              <a:rPr lang="zh-CN" altLang="en-US"/>
              <a:t>则为断开</a:t>
            </a:r>
            <a:r>
              <a:rPr lang="en-US" altLang="zh-CN"/>
              <a:t>.</a:t>
            </a:r>
          </a:p>
        </p:txBody>
      </p:sp>
      <p:sp>
        <p:nvSpPr>
          <p:cNvPr id="32786" name="Text Box 18">
            <a:extLst>
              <a:ext uri="{FF2B5EF4-FFF2-40B4-BE49-F238E27FC236}">
                <a16:creationId xmlns:a16="http://schemas.microsoft.com/office/drawing/2014/main" id="{17E85AD9-FBE0-4668-8062-3D5F2E548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35671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folHlink"/>
                </a:solidFill>
              </a:rPr>
              <a:t>端口名关联法</a:t>
            </a:r>
          </a:p>
        </p:txBody>
      </p:sp>
      <p:sp>
        <p:nvSpPr>
          <p:cNvPr id="32787" name="Text Box 19">
            <a:extLst>
              <a:ext uri="{FF2B5EF4-FFF2-40B4-BE49-F238E27FC236}">
                <a16:creationId xmlns:a16="http://schemas.microsoft.com/office/drawing/2014/main" id="{3B625056-64CC-4AD9-84E8-91DE1DDC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25" y="5078413"/>
            <a:ext cx="1366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folHlink"/>
                </a:solidFill>
              </a:rPr>
              <a:t>位置关联法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2">
            <a:extLst>
              <a:ext uri="{FF2B5EF4-FFF2-40B4-BE49-F238E27FC236}">
                <a16:creationId xmlns:a16="http://schemas.microsoft.com/office/drawing/2014/main" id="{F312FC9D-7918-430A-B060-E4B5A33D5672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Freeform 3">
            <a:extLst>
              <a:ext uri="{FF2B5EF4-FFF2-40B4-BE49-F238E27FC236}">
                <a16:creationId xmlns:a16="http://schemas.microsoft.com/office/drawing/2014/main" id="{D2DA9FDF-8273-4BF8-8F14-DBD8209ACC40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3967FEF8-7C94-4B28-AFC8-8F8E99251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3797" name="Picture 5">
            <a:extLst>
              <a:ext uri="{FF2B5EF4-FFF2-40B4-BE49-F238E27FC236}">
                <a16:creationId xmlns:a16="http://schemas.microsoft.com/office/drawing/2014/main" id="{45C1A6C2-1B62-4F2A-B4AF-1C89B154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8309E7A1-CD13-44EC-92CE-C5D3BBF4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124200"/>
            <a:ext cx="76581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9" name="Text Box 7">
            <a:extLst>
              <a:ext uri="{FF2B5EF4-FFF2-40B4-BE49-F238E27FC236}">
                <a16:creationId xmlns:a16="http://schemas.microsoft.com/office/drawing/2014/main" id="{34234EE5-0A25-4596-9BB9-C1BBAA62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BDD66790-20C4-4657-A999-AAE0072C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13CA94FF-1B30-47D9-B041-4AA3B4FF5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1868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3. 8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位加法器描述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reeform 2">
            <a:extLst>
              <a:ext uri="{FF2B5EF4-FFF2-40B4-BE49-F238E27FC236}">
                <a16:creationId xmlns:a16="http://schemas.microsoft.com/office/drawing/2014/main" id="{C8F651B9-0961-4B48-AA6C-CB0016466180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19" name="Freeform 3">
            <a:extLst>
              <a:ext uri="{FF2B5EF4-FFF2-40B4-BE49-F238E27FC236}">
                <a16:creationId xmlns:a16="http://schemas.microsoft.com/office/drawing/2014/main" id="{5C0D8096-5BA3-43D5-AAEC-A59CB87DD566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0" name="Line 4">
            <a:extLst>
              <a:ext uri="{FF2B5EF4-FFF2-40B4-BE49-F238E27FC236}">
                <a16:creationId xmlns:a16="http://schemas.microsoft.com/office/drawing/2014/main" id="{0980899C-C5A9-4FE1-AAB1-766896256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4821" name="Picture 5">
            <a:extLst>
              <a:ext uri="{FF2B5EF4-FFF2-40B4-BE49-F238E27FC236}">
                <a16:creationId xmlns:a16="http://schemas.microsoft.com/office/drawing/2014/main" id="{7EF4D961-04CC-45C9-9518-49D28C5F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6">
            <a:extLst>
              <a:ext uri="{FF2B5EF4-FFF2-40B4-BE49-F238E27FC236}">
                <a16:creationId xmlns:a16="http://schemas.microsoft.com/office/drawing/2014/main" id="{3DD48132-4E90-4C86-8769-C37D9D147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263900"/>
            <a:ext cx="8089900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CAD5F2D3-0A10-434B-BC62-9B2E26500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4824" name="Text Box 8">
            <a:extLst>
              <a:ext uri="{FF2B5EF4-FFF2-40B4-BE49-F238E27FC236}">
                <a16:creationId xmlns:a16="http://schemas.microsoft.com/office/drawing/2014/main" id="{49ED8CA9-B2A4-4829-BCFE-1F232C42B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6BF7DFD4-04ED-4B84-9290-B95DFCC7B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1868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3. 8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位加法器描述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2">
            <a:extLst>
              <a:ext uri="{FF2B5EF4-FFF2-40B4-BE49-F238E27FC236}">
                <a16:creationId xmlns:a16="http://schemas.microsoft.com/office/drawing/2014/main" id="{429F8212-22BB-48DC-B11E-AF4960DB3148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3" name="Freeform 3">
            <a:extLst>
              <a:ext uri="{FF2B5EF4-FFF2-40B4-BE49-F238E27FC236}">
                <a16:creationId xmlns:a16="http://schemas.microsoft.com/office/drawing/2014/main" id="{7A5BCF7E-D6A1-4EF5-B79E-C859E1C1A6F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4" name="Line 4">
            <a:extLst>
              <a:ext uri="{FF2B5EF4-FFF2-40B4-BE49-F238E27FC236}">
                <a16:creationId xmlns:a16="http://schemas.microsoft.com/office/drawing/2014/main" id="{98A9A307-2FD8-41FA-B733-41E103C87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4527BB35-CC45-4F7F-A35F-96C91B1A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933ACA96-2709-4779-B188-A7D0BC3E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8458200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B30274CF-C286-4A8D-9858-094575A1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775200"/>
            <a:ext cx="4635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430C0703-8A36-4A23-B678-3ECDA602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5849" name="Text Box 9">
            <a:extLst>
              <a:ext uri="{FF2B5EF4-FFF2-40B4-BE49-F238E27FC236}">
                <a16:creationId xmlns:a16="http://schemas.microsoft.com/office/drawing/2014/main" id="{033AD609-0CD7-4B1F-BE49-492374AE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1257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加法器及其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35850" name="Text Box 10">
            <a:extLst>
              <a:ext uri="{FF2B5EF4-FFF2-40B4-BE49-F238E27FC236}">
                <a16:creationId xmlns:a16="http://schemas.microsoft.com/office/drawing/2014/main" id="{6B835A27-CC81-4D63-86DD-54ED5CAD3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387600"/>
            <a:ext cx="1868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3. 8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位加法器描述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reeform 2">
            <a:extLst>
              <a:ext uri="{FF2B5EF4-FFF2-40B4-BE49-F238E27FC236}">
                <a16:creationId xmlns:a16="http://schemas.microsoft.com/office/drawing/2014/main" id="{13DDF159-FF5D-4E1A-8A9E-EF2834EAF0CF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7" name="Freeform 3">
            <a:extLst>
              <a:ext uri="{FF2B5EF4-FFF2-40B4-BE49-F238E27FC236}">
                <a16:creationId xmlns:a16="http://schemas.microsoft.com/office/drawing/2014/main" id="{961C5182-6E90-4136-B50D-3D0DB1C09EA2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C6644CCF-D620-4B78-87AA-B11C9A838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6869" name="Picture 5">
            <a:extLst>
              <a:ext uri="{FF2B5EF4-FFF2-40B4-BE49-F238E27FC236}">
                <a16:creationId xmlns:a16="http://schemas.microsoft.com/office/drawing/2014/main" id="{0FABDC64-AE27-45CA-B3FB-43C4A28E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6">
            <a:extLst>
              <a:ext uri="{FF2B5EF4-FFF2-40B4-BE49-F238E27FC236}">
                <a16:creationId xmlns:a16="http://schemas.microsoft.com/office/drawing/2014/main" id="{1F46FEE4-82F1-4660-A8CD-66C579F2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76500"/>
            <a:ext cx="32639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7">
            <a:extLst>
              <a:ext uri="{FF2B5EF4-FFF2-40B4-BE49-F238E27FC236}">
                <a16:creationId xmlns:a16="http://schemas.microsoft.com/office/drawing/2014/main" id="{FB3D0DD6-1B3F-4654-881F-34AD4AA3D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635500"/>
            <a:ext cx="70104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Text Box 8">
            <a:extLst>
              <a:ext uri="{FF2B5EF4-FFF2-40B4-BE49-F238E27FC236}">
                <a16:creationId xmlns:a16="http://schemas.microsoft.com/office/drawing/2014/main" id="{C6E1A71C-6DBA-4FFA-9804-8ED8D4046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D6453067-6358-499E-A52C-93086C4F5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3.2.1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边沿触发型触发器及其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2">
            <a:extLst>
              <a:ext uri="{FF2B5EF4-FFF2-40B4-BE49-F238E27FC236}">
                <a16:creationId xmlns:a16="http://schemas.microsoft.com/office/drawing/2014/main" id="{488563B7-4B50-4D90-8D45-F7077B6496E4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1" name="Freeform 3">
            <a:extLst>
              <a:ext uri="{FF2B5EF4-FFF2-40B4-BE49-F238E27FC236}">
                <a16:creationId xmlns:a16="http://schemas.microsoft.com/office/drawing/2014/main" id="{27D076C4-5220-4AEB-950F-23BEBE411790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825D74F9-E0C4-4553-B2AF-5D184B49D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7893" name="Picture 5">
            <a:extLst>
              <a:ext uri="{FF2B5EF4-FFF2-40B4-BE49-F238E27FC236}">
                <a16:creationId xmlns:a16="http://schemas.microsoft.com/office/drawing/2014/main" id="{8B7D2508-E5CB-4AEB-B36A-CA9E06D1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FE4EB90F-4B6D-4579-8BC6-AEC329DA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832100"/>
            <a:ext cx="72263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5" name="Text Box 7">
            <a:extLst>
              <a:ext uri="{FF2B5EF4-FFF2-40B4-BE49-F238E27FC236}">
                <a16:creationId xmlns:a16="http://schemas.microsoft.com/office/drawing/2014/main" id="{49FC4DAA-16E9-4436-931D-125B09362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B5A49EC2-7222-4FBE-998F-6EE0022D8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3.2.1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边沿触发型触发器及其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reeform 2">
            <a:extLst>
              <a:ext uri="{FF2B5EF4-FFF2-40B4-BE49-F238E27FC236}">
                <a16:creationId xmlns:a16="http://schemas.microsoft.com/office/drawing/2014/main" id="{710AE581-E676-4976-BB2D-CB68471617BB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5" name="Freeform 3">
            <a:extLst>
              <a:ext uri="{FF2B5EF4-FFF2-40B4-BE49-F238E27FC236}">
                <a16:creationId xmlns:a16="http://schemas.microsoft.com/office/drawing/2014/main" id="{36BD1C4F-43EE-4084-B33B-E997E4CAD8B7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3F5F4781-9D0B-444B-9B19-B382F2377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917" name="Picture 5">
            <a:extLst>
              <a:ext uri="{FF2B5EF4-FFF2-40B4-BE49-F238E27FC236}">
                <a16:creationId xmlns:a16="http://schemas.microsoft.com/office/drawing/2014/main" id="{8C7C184B-3547-441D-BDE1-39AB23E9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>
            <a:extLst>
              <a:ext uri="{FF2B5EF4-FFF2-40B4-BE49-F238E27FC236}">
                <a16:creationId xmlns:a16="http://schemas.microsoft.com/office/drawing/2014/main" id="{04C1C419-C3D1-4ECD-B567-1AD60951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8521700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9" name="Text Box 7">
            <a:extLst>
              <a:ext uri="{FF2B5EF4-FFF2-40B4-BE49-F238E27FC236}">
                <a16:creationId xmlns:a16="http://schemas.microsoft.com/office/drawing/2014/main" id="{7A5C3BE9-741A-4E8B-A112-C2A01E83F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95877429-FE02-4D50-941A-4695A6ED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3.2.2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电平触发型锁存器及其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2">
            <a:extLst>
              <a:ext uri="{FF2B5EF4-FFF2-40B4-BE49-F238E27FC236}">
                <a16:creationId xmlns:a16="http://schemas.microsoft.com/office/drawing/2014/main" id="{9A444779-D5B3-49D4-A47E-C32ABD389C16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9" name="Freeform 3">
            <a:extLst>
              <a:ext uri="{FF2B5EF4-FFF2-40B4-BE49-F238E27FC236}">
                <a16:creationId xmlns:a16="http://schemas.microsoft.com/office/drawing/2014/main" id="{AC014DB1-5262-40EA-BCD2-260B32C3A2CE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41F4B58C-A52E-4C16-B2C7-673AD13C0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ADAB4B08-482C-4D3E-BB57-FD2CB0E8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512CDBC6-2A4A-4153-A419-B5DED30A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692400"/>
            <a:ext cx="79375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3" name="Text Box 7">
            <a:extLst>
              <a:ext uri="{FF2B5EF4-FFF2-40B4-BE49-F238E27FC236}">
                <a16:creationId xmlns:a16="http://schemas.microsoft.com/office/drawing/2014/main" id="{2F0B709A-ED70-4077-815F-F26D039EB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BD70F7F8-B7C9-4CF4-83C6-DA130EE19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3.2.2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电平触发型锁存器及其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reeform 2">
            <a:extLst>
              <a:ext uri="{FF2B5EF4-FFF2-40B4-BE49-F238E27FC236}">
                <a16:creationId xmlns:a16="http://schemas.microsoft.com/office/drawing/2014/main" id="{F2A5713A-6B7A-4B26-89EC-8C5D79993D81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3" name="Freeform 3">
            <a:extLst>
              <a:ext uri="{FF2B5EF4-FFF2-40B4-BE49-F238E27FC236}">
                <a16:creationId xmlns:a16="http://schemas.microsoft.com/office/drawing/2014/main" id="{2F8A3D0B-AF78-4B36-94CB-9F3D61AC94A3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DC71FC4E-D10C-43D2-B925-3E74F7E7D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BE417944-2A01-49AB-9450-BDA5E326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8984A80D-7E8F-4B45-9A75-637B535A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501900"/>
            <a:ext cx="32639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7" name="Picture 7">
            <a:extLst>
              <a:ext uri="{FF2B5EF4-FFF2-40B4-BE49-F238E27FC236}">
                <a16:creationId xmlns:a16="http://schemas.microsoft.com/office/drawing/2014/main" id="{67F40FC8-647B-470E-B289-75FF4A74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4483100"/>
            <a:ext cx="6858000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8" name="Text Box 8">
            <a:extLst>
              <a:ext uri="{FF2B5EF4-FFF2-40B4-BE49-F238E27FC236}">
                <a16:creationId xmlns:a16="http://schemas.microsoft.com/office/drawing/2014/main" id="{7991C6F2-BCFA-473F-AEFD-B7491A1A7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5DDA76B2-74B0-4EC3-BE3E-C2F2CA1C0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55435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3.2.3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含异步复位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时钟使能型触发器及其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">
            <a:extLst>
              <a:ext uri="{FF2B5EF4-FFF2-40B4-BE49-F238E27FC236}">
                <a16:creationId xmlns:a16="http://schemas.microsoft.com/office/drawing/2014/main" id="{A0966233-CAD2-45BA-AD2E-D8052B246557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7" name="Freeform 3">
            <a:extLst>
              <a:ext uri="{FF2B5EF4-FFF2-40B4-BE49-F238E27FC236}">
                <a16:creationId xmlns:a16="http://schemas.microsoft.com/office/drawing/2014/main" id="{14CE0AB8-77E9-4886-9E2D-901B994FDDEA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6BEAEA58-DD1D-4A9D-BEAF-7EC4BB358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23AE9F7A-BDA3-4567-ACC9-1281BD33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292F4C74-2E9E-478D-BA01-FC1B82F1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806700"/>
            <a:ext cx="7594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91" name="Text Box 7">
            <a:extLst>
              <a:ext uri="{FF2B5EF4-FFF2-40B4-BE49-F238E27FC236}">
                <a16:creationId xmlns:a16="http://schemas.microsoft.com/office/drawing/2014/main" id="{C166AE52-8AAF-451D-8F27-ECDA68053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F5B7AFD7-1F51-44D0-A947-324776CE0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55435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3.2.3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含异步复位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时钟使能型触发器及其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reeform 2">
            <a:extLst>
              <a:ext uri="{FF2B5EF4-FFF2-40B4-BE49-F238E27FC236}">
                <a16:creationId xmlns:a16="http://schemas.microsoft.com/office/drawing/2014/main" id="{B489BA85-321D-4F6A-9B70-7526046BA428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7" name="Freeform 3">
            <a:extLst>
              <a:ext uri="{FF2B5EF4-FFF2-40B4-BE49-F238E27FC236}">
                <a16:creationId xmlns:a16="http://schemas.microsoft.com/office/drawing/2014/main" id="{F392333B-1FA9-42FD-B81D-87507AE342B6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4A617627-6D7B-4772-9156-487BC9FDFB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2819BE51-9CB4-47CF-B321-E7431087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7">
            <a:extLst>
              <a:ext uri="{FF2B5EF4-FFF2-40B4-BE49-F238E27FC236}">
                <a16:creationId xmlns:a16="http://schemas.microsoft.com/office/drawing/2014/main" id="{4AD60643-EE25-43FE-B242-A721BE7D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5151438"/>
            <a:ext cx="4572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1" name="Text Box 8">
            <a:extLst>
              <a:ext uri="{FF2B5EF4-FFF2-40B4-BE49-F238E27FC236}">
                <a16:creationId xmlns:a16="http://schemas.microsoft.com/office/drawing/2014/main" id="{A29FF094-120E-4740-A208-09415265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6152" name="Text Box 9">
            <a:extLst>
              <a:ext uri="{FF2B5EF4-FFF2-40B4-BE49-F238E27FC236}">
                <a16:creationId xmlns:a16="http://schemas.microsoft.com/office/drawing/2014/main" id="{09A1856B-C312-4476-9107-75B6DD471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0370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3.1.1 2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6153" name="Text Box 11">
            <a:extLst>
              <a:ext uri="{FF2B5EF4-FFF2-40B4-BE49-F238E27FC236}">
                <a16:creationId xmlns:a16="http://schemas.microsoft.com/office/drawing/2014/main" id="{D465DFA8-3059-40B1-A26F-44C878A51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0" y="4791075"/>
            <a:ext cx="38036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2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．端口语句、端口信号名和端口模式</a:t>
            </a:r>
          </a:p>
        </p:txBody>
      </p:sp>
      <p:grpSp>
        <p:nvGrpSpPr>
          <p:cNvPr id="6154" name="Group 14">
            <a:extLst>
              <a:ext uri="{FF2B5EF4-FFF2-40B4-BE49-F238E27FC236}">
                <a16:creationId xmlns:a16="http://schemas.microsoft.com/office/drawing/2014/main" id="{E3C6EC0B-B7CB-4028-BC6F-DB46ED957DB2}"/>
              </a:ext>
            </a:extLst>
          </p:cNvPr>
          <p:cNvGrpSpPr>
            <a:grpSpLocks/>
          </p:cNvGrpSpPr>
          <p:nvPr/>
        </p:nvGrpSpPr>
        <p:grpSpPr bwMode="auto">
          <a:xfrm>
            <a:off x="1266825" y="2459038"/>
            <a:ext cx="7035800" cy="2198687"/>
            <a:chOff x="798" y="1549"/>
            <a:chExt cx="4432" cy="1385"/>
          </a:xfrm>
        </p:grpSpPr>
        <p:pic>
          <p:nvPicPr>
            <p:cNvPr id="6156" name="Picture 6">
              <a:extLst>
                <a:ext uri="{FF2B5EF4-FFF2-40B4-BE49-F238E27FC236}">
                  <a16:creationId xmlns:a16="http://schemas.microsoft.com/office/drawing/2014/main" id="{28920B29-9D4B-4252-8357-5A4A4253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" y="1696"/>
              <a:ext cx="2144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7" name="Text Box 10">
              <a:extLst>
                <a:ext uri="{FF2B5EF4-FFF2-40B4-BE49-F238E27FC236}">
                  <a16:creationId xmlns:a16="http://schemas.microsoft.com/office/drawing/2014/main" id="{E5460ACF-5145-4E4B-B129-FEF408E0C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1549"/>
              <a:ext cx="8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75"/>
                </a:lnSpc>
              </a:pP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．模块表达</a:t>
              </a:r>
            </a:p>
          </p:txBody>
        </p:sp>
        <p:sp>
          <p:nvSpPr>
            <p:cNvPr id="6158" name="Text Box 12">
              <a:extLst>
                <a:ext uri="{FF2B5EF4-FFF2-40B4-BE49-F238E27FC236}">
                  <a16:creationId xmlns:a16="http://schemas.microsoft.com/office/drawing/2014/main" id="{A3793839-8DF4-41D4-910D-9CA887ABF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" y="2337"/>
              <a:ext cx="4399" cy="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0" tIns="45715" rIns="91430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注</a:t>
              </a:r>
              <a:r>
                <a:rPr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:1</a:t>
              </a:r>
              <a:r>
                <a:rPr lang="zh-CN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模块名</a:t>
              </a:r>
              <a:r>
                <a:rPr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:</a:t>
              </a:r>
              <a:r>
                <a:rPr lang="zh-CN" altLang="en-US" sz="1600">
                  <a:latin typeface="Arial" panose="020B0604020202020204" pitchFamily="34" charset="0"/>
                </a:rPr>
                <a:t>不应用数字或中文定义实体名</a:t>
              </a:r>
              <a:r>
                <a:rPr lang="en-US" altLang="zh-CN" sz="1600">
                  <a:latin typeface="Arial" panose="020B0604020202020204" pitchFamily="34" charset="0"/>
                </a:rPr>
                <a:t>,</a:t>
              </a:r>
              <a:r>
                <a:rPr lang="zh-CN" altLang="en-US" sz="1600">
                  <a:latin typeface="Arial" panose="020B0604020202020204" pitchFamily="34" charset="0"/>
                </a:rPr>
                <a:t>也不能用库中定义好的关键词和元件作为模块名</a:t>
              </a:r>
              <a:r>
                <a:rPr lang="en-US" altLang="zh-CN" sz="1600">
                  <a:latin typeface="Arial" panose="020B0604020202020204" pitchFamily="34" charset="0"/>
                </a:rPr>
                <a:t>,</a:t>
              </a:r>
              <a:r>
                <a:rPr lang="zh-CN" altLang="en-US" sz="1600">
                  <a:latin typeface="Arial" panose="020B0604020202020204" pitchFamily="34" charset="0"/>
                </a:rPr>
                <a:t>不能用数字起头的模块名</a:t>
              </a:r>
              <a:r>
                <a:rPr lang="en-US" altLang="zh-CN" sz="1600">
                  <a:latin typeface="Arial" panose="020B0604020202020204" pitchFamily="34" charset="0"/>
                </a:rPr>
                <a:t>.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2.</a:t>
              </a:r>
              <a:r>
                <a:rPr lang="zh-CN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关键词必须小写</a:t>
              </a:r>
              <a:r>
                <a:rPr lang="en-US" altLang="zh-CN" sz="1600">
                  <a:latin typeface="Arial" panose="020B0604020202020204" pitchFamily="34" charset="0"/>
                </a:rPr>
                <a:t>.</a:t>
              </a:r>
              <a:r>
                <a:rPr lang="zh-CN" altLang="en-US" sz="1600">
                  <a:latin typeface="Arial" panose="020B0604020202020204" pitchFamily="34" charset="0"/>
                </a:rPr>
                <a:t>标志符是分大小写的</a:t>
              </a:r>
              <a:r>
                <a:rPr lang="en-US" altLang="zh-CN" sz="1600">
                  <a:latin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6155" name="Text Box 13">
            <a:extLst>
              <a:ext uri="{FF2B5EF4-FFF2-40B4-BE49-F238E27FC236}">
                <a16:creationId xmlns:a16="http://schemas.microsoft.com/office/drawing/2014/main" id="{CE0A330A-E181-44E7-A1A3-0B056DE79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5" y="6375400"/>
            <a:ext cx="244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Arial" panose="020B0604020202020204" pitchFamily="34" charset="0"/>
              </a:rPr>
              <a:t>多信号端口、总线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reeform 2">
            <a:extLst>
              <a:ext uri="{FF2B5EF4-FFF2-40B4-BE49-F238E27FC236}">
                <a16:creationId xmlns:a16="http://schemas.microsoft.com/office/drawing/2014/main" id="{50BB59E9-B113-45A2-922D-B4DF5F07842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1" name="Freeform 3">
            <a:extLst>
              <a:ext uri="{FF2B5EF4-FFF2-40B4-BE49-F238E27FC236}">
                <a16:creationId xmlns:a16="http://schemas.microsoft.com/office/drawing/2014/main" id="{2BEBFCB8-0E4C-4CA7-96BB-CE834ECCAC59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153567D2-0B48-47DF-BEEC-C9B178EE5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F01CEBF7-DCC6-435E-BD9D-EE591025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2E047F78-023B-4C46-88EC-E764FA809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527300"/>
            <a:ext cx="3479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5" name="Picture 7">
            <a:extLst>
              <a:ext uri="{FF2B5EF4-FFF2-40B4-BE49-F238E27FC236}">
                <a16:creationId xmlns:a16="http://schemas.microsoft.com/office/drawing/2014/main" id="{45044B39-B4E6-48C3-9151-D5354E503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84700"/>
            <a:ext cx="673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6" name="Text Box 8">
            <a:extLst>
              <a:ext uri="{FF2B5EF4-FFF2-40B4-BE49-F238E27FC236}">
                <a16:creationId xmlns:a16="http://schemas.microsoft.com/office/drawing/2014/main" id="{9FA207D0-4895-4D01-B602-964898D34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C7B8D4F8-BA46-44E4-B2EA-067720D7A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3.2.4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同步复位型触发器及其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reeform 2">
            <a:extLst>
              <a:ext uri="{FF2B5EF4-FFF2-40B4-BE49-F238E27FC236}">
                <a16:creationId xmlns:a16="http://schemas.microsoft.com/office/drawing/2014/main" id="{C9F647A9-08C6-49E7-B056-896F542824E7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5" name="Freeform 3">
            <a:extLst>
              <a:ext uri="{FF2B5EF4-FFF2-40B4-BE49-F238E27FC236}">
                <a16:creationId xmlns:a16="http://schemas.microsoft.com/office/drawing/2014/main" id="{FE8A374E-3DE2-4936-8E61-87A392B7F29C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6" name="Line 4">
            <a:extLst>
              <a:ext uri="{FF2B5EF4-FFF2-40B4-BE49-F238E27FC236}">
                <a16:creationId xmlns:a16="http://schemas.microsoft.com/office/drawing/2014/main" id="{42CA185F-E8EC-4CB3-A353-AEE86D391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A9076EC0-DA5C-4C23-9C10-77BB6197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8" name="Picture 6">
            <a:extLst>
              <a:ext uri="{FF2B5EF4-FFF2-40B4-BE49-F238E27FC236}">
                <a16:creationId xmlns:a16="http://schemas.microsoft.com/office/drawing/2014/main" id="{54B0BA95-0FDB-4576-AA07-739E4B6A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701925"/>
            <a:ext cx="83693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9" name="Text Box 7">
            <a:extLst>
              <a:ext uri="{FF2B5EF4-FFF2-40B4-BE49-F238E27FC236}">
                <a16:creationId xmlns:a16="http://schemas.microsoft.com/office/drawing/2014/main" id="{3D39B626-3073-4586-BE4B-9631E5186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8BE901F4-5037-41F2-BA3D-59835387A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3.2.4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同步复位型触发器及其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4041" name="Text Box 11">
            <a:extLst>
              <a:ext uri="{FF2B5EF4-FFF2-40B4-BE49-F238E27FC236}">
                <a16:creationId xmlns:a16="http://schemas.microsoft.com/office/drawing/2014/main" id="{683EE7F7-58CF-43E9-95A3-3ACE3DAE4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4575175"/>
            <a:ext cx="649287" cy="27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/>
              <a:t>RST=1</a:t>
            </a:r>
          </a:p>
        </p:txBody>
      </p:sp>
      <p:sp>
        <p:nvSpPr>
          <p:cNvPr id="44042" name="Text Box 12">
            <a:extLst>
              <a:ext uri="{FF2B5EF4-FFF2-40B4-BE49-F238E27FC236}">
                <a16:creationId xmlns:a16="http://schemas.microsoft.com/office/drawing/2014/main" id="{F0CA1DE7-AAB4-45A9-80F0-B66276C4A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4862513"/>
            <a:ext cx="649287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/>
              <a:t>RST=0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reeform 2">
            <a:extLst>
              <a:ext uri="{FF2B5EF4-FFF2-40B4-BE49-F238E27FC236}">
                <a16:creationId xmlns:a16="http://schemas.microsoft.com/office/drawing/2014/main" id="{0A8A70C5-F3CC-4031-871C-331C6BAA81E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59" name="Freeform 3">
            <a:extLst>
              <a:ext uri="{FF2B5EF4-FFF2-40B4-BE49-F238E27FC236}">
                <a16:creationId xmlns:a16="http://schemas.microsoft.com/office/drawing/2014/main" id="{AD577CA9-4AE6-45FA-80BC-562CA5C01E7D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1F4FFDB-3F18-4C52-BE94-64D9FB75D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0DFA7004-E069-4BE6-B0CB-5479344A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7ECD19D9-2AB8-4A35-BAED-67D2C17C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971800"/>
            <a:ext cx="27940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3" name="Picture 7">
            <a:extLst>
              <a:ext uri="{FF2B5EF4-FFF2-40B4-BE49-F238E27FC236}">
                <a16:creationId xmlns:a16="http://schemas.microsoft.com/office/drawing/2014/main" id="{FACC7E0D-E297-47CE-B0F3-C2D5B2392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2400300"/>
            <a:ext cx="51054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4" name="Picture 8">
            <a:extLst>
              <a:ext uri="{FF2B5EF4-FFF2-40B4-BE49-F238E27FC236}">
                <a16:creationId xmlns:a16="http://schemas.microsoft.com/office/drawing/2014/main" id="{BAD0A2DC-4038-4051-BC9F-CD10F57A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4775200"/>
            <a:ext cx="78740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5" name="Text Box 9">
            <a:extLst>
              <a:ext uri="{FF2B5EF4-FFF2-40B4-BE49-F238E27FC236}">
                <a16:creationId xmlns:a16="http://schemas.microsoft.com/office/drawing/2014/main" id="{48E34931-7783-4099-8BC0-91077850E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5066" name="Text Box 10">
            <a:extLst>
              <a:ext uri="{FF2B5EF4-FFF2-40B4-BE49-F238E27FC236}">
                <a16:creationId xmlns:a16="http://schemas.microsoft.com/office/drawing/2014/main" id="{C2F978A6-4218-44B2-9C1B-F7B8666B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异步复位型锁存器及其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2">
            <a:extLst>
              <a:ext uri="{FF2B5EF4-FFF2-40B4-BE49-F238E27FC236}">
                <a16:creationId xmlns:a16="http://schemas.microsoft.com/office/drawing/2014/main" id="{84881FBF-A775-4408-83B0-3FAFAA27E54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3" name="Freeform 3">
            <a:extLst>
              <a:ext uri="{FF2B5EF4-FFF2-40B4-BE49-F238E27FC236}">
                <a16:creationId xmlns:a16="http://schemas.microsoft.com/office/drawing/2014/main" id="{BE680BBE-C9C3-48CA-9EF8-A9BE5871CA9B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4" name="Line 4">
            <a:extLst>
              <a:ext uri="{FF2B5EF4-FFF2-40B4-BE49-F238E27FC236}">
                <a16:creationId xmlns:a16="http://schemas.microsoft.com/office/drawing/2014/main" id="{E9C7D659-EBA7-4BB4-A85B-F6CE21DA4F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6085" name="Picture 5">
            <a:extLst>
              <a:ext uri="{FF2B5EF4-FFF2-40B4-BE49-F238E27FC236}">
                <a16:creationId xmlns:a16="http://schemas.microsoft.com/office/drawing/2014/main" id="{7CC8E512-B6B5-4BC0-A7A8-6484031D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3E38002D-2B6C-4DEC-B57F-89C7234E5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000"/>
            <a:ext cx="91186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7" name="Text Box 7">
            <a:extLst>
              <a:ext uri="{FF2B5EF4-FFF2-40B4-BE49-F238E27FC236}">
                <a16:creationId xmlns:a16="http://schemas.microsoft.com/office/drawing/2014/main" id="{08DAEDF3-2B78-4D5E-A81D-E77E27369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27651042-74B3-4D55-9258-5161D9994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270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3.2.5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异步复位型锁存器及其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>
            <a:extLst>
              <a:ext uri="{FF2B5EF4-FFF2-40B4-BE49-F238E27FC236}">
                <a16:creationId xmlns:a16="http://schemas.microsoft.com/office/drawing/2014/main" id="{B38E812D-C569-4CE8-AC01-5F60A51E7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7107" name="Text Box 5">
            <a:extLst>
              <a:ext uri="{FF2B5EF4-FFF2-40B4-BE49-F238E27FC236}">
                <a16:creationId xmlns:a16="http://schemas.microsoft.com/office/drawing/2014/main" id="{6D430FA3-0F73-4F41-8E20-76CFC9B34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2347913"/>
            <a:ext cx="7920038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/>
              <a:t>特点：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/>
              <a:t>1.</a:t>
            </a:r>
            <a:r>
              <a:rPr lang="zh-CN" altLang="en-US" b="1"/>
              <a:t>当敏感信号表含有</a:t>
            </a:r>
            <a:r>
              <a:rPr lang="en-US" altLang="zh-CN" b="1"/>
              <a:t>posedge</a:t>
            </a:r>
            <a:r>
              <a:rPr lang="zh-CN" altLang="en-US" b="1"/>
              <a:t>或</a:t>
            </a:r>
            <a:r>
              <a:rPr lang="en-US" altLang="zh-CN" b="1"/>
              <a:t>negedge</a:t>
            </a:r>
            <a:r>
              <a:rPr lang="zh-CN" altLang="en-US" b="1"/>
              <a:t>时，选择性地改变敏感信号的位置会影响综合结果。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/>
              <a:t>2.</a:t>
            </a:r>
            <a:r>
              <a:rPr lang="zh-CN" altLang="en-US" b="1"/>
              <a:t>敏感信号表一旦含有</a:t>
            </a:r>
            <a:r>
              <a:rPr lang="en-US" altLang="zh-CN" b="1"/>
              <a:t>posedge</a:t>
            </a:r>
            <a:r>
              <a:rPr lang="zh-CN" altLang="en-US" b="1"/>
              <a:t>或</a:t>
            </a:r>
            <a:r>
              <a:rPr lang="en-US" altLang="zh-CN" b="1"/>
              <a:t>negedge</a:t>
            </a:r>
            <a:r>
              <a:rPr lang="zh-CN" altLang="en-US" b="1"/>
              <a:t>的边沿敏感信号后，所有其他电平敏感变量都</a:t>
            </a:r>
            <a:r>
              <a:rPr lang="zh-CN" altLang="en-US" b="1">
                <a:solidFill>
                  <a:srgbClr val="FF0000"/>
                </a:solidFill>
              </a:rPr>
              <a:t>不能</a:t>
            </a:r>
            <a:r>
              <a:rPr lang="zh-CN" altLang="en-US" b="1"/>
              <a:t>放在敏感信号表中。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/>
              <a:t>规律：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/>
              <a:t>1.</a:t>
            </a:r>
            <a:r>
              <a:rPr lang="zh-CN" altLang="en-US" b="1"/>
              <a:t>边沿敏感时钟信号，必须在敏感信号表中给出表述，如</a:t>
            </a:r>
            <a:r>
              <a:rPr lang="en-US" altLang="zh-CN" b="1"/>
              <a:t>posedge CLK;</a:t>
            </a:r>
            <a:r>
              <a:rPr lang="zh-CN" altLang="en-US" b="1"/>
              <a:t>但在</a:t>
            </a:r>
            <a:r>
              <a:rPr lang="en-US" altLang="zh-CN" b="1"/>
              <a:t>always</a:t>
            </a:r>
            <a:r>
              <a:rPr lang="zh-CN" altLang="en-US" b="1"/>
              <a:t>过程结构中不能再出现</a:t>
            </a:r>
            <a:r>
              <a:rPr lang="en-US" altLang="zh-CN" b="1"/>
              <a:t>CLK.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/>
              <a:t>2.</a:t>
            </a:r>
            <a:r>
              <a:rPr lang="zh-CN" altLang="en-US" b="1"/>
              <a:t>对异步控制信号，除了在在敏感信号表中给出表述外，在</a:t>
            </a:r>
            <a:r>
              <a:rPr lang="en-US" altLang="zh-CN" b="1"/>
              <a:t>always</a:t>
            </a:r>
            <a:r>
              <a:rPr lang="zh-CN" altLang="en-US" b="1"/>
              <a:t>过程结构中必须明示该信号的逻辑行为。</a:t>
            </a:r>
          </a:p>
          <a:p>
            <a:pPr eaLnBrk="1" hangingPunct="1">
              <a:spcBef>
                <a:spcPct val="50000"/>
              </a:spcBef>
            </a:pPr>
            <a:endParaRPr lang="en-US" altLang="zh-CN" b="1"/>
          </a:p>
        </p:txBody>
      </p:sp>
      <p:sp>
        <p:nvSpPr>
          <p:cNvPr id="47108" name="Text Box 6">
            <a:extLst>
              <a:ext uri="{FF2B5EF4-FFF2-40B4-BE49-F238E27FC236}">
                <a16:creationId xmlns:a16="http://schemas.microsoft.com/office/drawing/2014/main" id="{F9027F0D-AE82-4F69-8E2A-4F8D04A50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1982788"/>
            <a:ext cx="44307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3.2.6 Verilog</a:t>
            </a:r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的时钟过程表述的特点和规律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>
            <a:extLst>
              <a:ext uri="{FF2B5EF4-FFF2-40B4-BE49-F238E27FC236}">
                <a16:creationId xmlns:a16="http://schemas.microsoft.com/office/drawing/2014/main" id="{B5B33294-306F-4F7C-81A0-BD47ADC5F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2127250"/>
            <a:ext cx="7921625" cy="394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/>
              <a:t>规律：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宋体" panose="02010600030101010101" pitchFamily="2" charset="-122"/>
              </a:rPr>
              <a:t>3.</a:t>
            </a:r>
            <a:r>
              <a:rPr lang="zh-CN" altLang="en-US" b="1">
                <a:latin typeface="宋体" panose="02010600030101010101" pitchFamily="2" charset="-122"/>
              </a:rPr>
              <a:t>某信号是时钟的同步控制信号，则绝不可以以任何形式出现在敏感信号表中。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宋体" panose="02010600030101010101" pitchFamily="2" charset="-122"/>
              </a:rPr>
              <a:t>4.</a:t>
            </a:r>
            <a:r>
              <a:rPr lang="zh-CN" altLang="en-US" b="1">
                <a:latin typeface="宋体" panose="02010600030101010101" pitchFamily="2" charset="-122"/>
              </a:rPr>
              <a:t>敏感和非敏感表述不能同时出现在敏感信号表中，每一个过程语句只能放置一种类型的敏感信号。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错误：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1.always @(posedge CLK or RST)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2.always @(posedge CLK or negedge  RST  or D)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1"/>
              <a:t>3.</a:t>
            </a:r>
            <a:r>
              <a:rPr lang="zh-CN" altLang="en-US" b="1"/>
              <a:t>希望</a:t>
            </a:r>
            <a:r>
              <a:rPr lang="en-US" altLang="zh-CN" b="1"/>
              <a:t>RST</a:t>
            </a:r>
            <a:r>
              <a:rPr lang="zh-CN" altLang="en-US" b="1"/>
              <a:t>高电平异步清</a:t>
            </a:r>
            <a:r>
              <a:rPr lang="en-US" altLang="zh-CN" b="1"/>
              <a:t>0</a:t>
            </a:r>
            <a:r>
              <a:rPr lang="zh-CN" altLang="en-US" b="1"/>
              <a:t>，以下表述错误：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/>
              <a:t>  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always @(posedge CLK or negedge  RST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） 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begin if(RST)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reeform 2">
            <a:extLst>
              <a:ext uri="{FF2B5EF4-FFF2-40B4-BE49-F238E27FC236}">
                <a16:creationId xmlns:a16="http://schemas.microsoft.com/office/drawing/2014/main" id="{BAFF4771-8428-48D6-A797-9C979D52B1D0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5" name="Freeform 3">
            <a:extLst>
              <a:ext uri="{FF2B5EF4-FFF2-40B4-BE49-F238E27FC236}">
                <a16:creationId xmlns:a16="http://schemas.microsoft.com/office/drawing/2014/main" id="{2BE343B0-CE28-4BAD-B3ED-EDE04771F296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6" name="Line 4">
            <a:extLst>
              <a:ext uri="{FF2B5EF4-FFF2-40B4-BE49-F238E27FC236}">
                <a16:creationId xmlns:a16="http://schemas.microsoft.com/office/drawing/2014/main" id="{8DAFF893-EBEE-443A-BA48-E73601E00F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48FF2246-A92A-4955-809D-6F32BC87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EC3867EF-EB23-454F-951E-07823CE4D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458200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9" name="Text Box 7">
            <a:extLst>
              <a:ext uri="{FF2B5EF4-FFF2-40B4-BE49-F238E27FC236}">
                <a16:creationId xmlns:a16="http://schemas.microsoft.com/office/drawing/2014/main" id="{110839BD-8D7F-4A6F-9D40-6008751E8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49160" name="Text Box 8">
            <a:extLst>
              <a:ext uri="{FF2B5EF4-FFF2-40B4-BE49-F238E27FC236}">
                <a16:creationId xmlns:a16="http://schemas.microsoft.com/office/drawing/2014/main" id="{5D066A4E-8978-47EB-A76F-F2107D3A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4989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3.2.6 Verilog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的时钟过程表述的特点和规律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reeform 2">
            <a:extLst>
              <a:ext uri="{FF2B5EF4-FFF2-40B4-BE49-F238E27FC236}">
                <a16:creationId xmlns:a16="http://schemas.microsoft.com/office/drawing/2014/main" id="{E17B0C69-CFE1-4C79-866C-50D1FB456066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79" name="Freeform 3">
            <a:extLst>
              <a:ext uri="{FF2B5EF4-FFF2-40B4-BE49-F238E27FC236}">
                <a16:creationId xmlns:a16="http://schemas.microsoft.com/office/drawing/2014/main" id="{ED1740C5-D83D-4BFC-8BC5-716C548EC69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80" name="Line 4">
            <a:extLst>
              <a:ext uri="{FF2B5EF4-FFF2-40B4-BE49-F238E27FC236}">
                <a16:creationId xmlns:a16="http://schemas.microsoft.com/office/drawing/2014/main" id="{5303D0C8-1C4D-4E7C-BBCB-C6F1F3CF9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D9EDE2D7-9C57-4540-A881-E13AF18A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8D1659D8-64CB-4025-8A1C-9A5347E4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270125"/>
            <a:ext cx="7810500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3" name="Text Box 7">
            <a:extLst>
              <a:ext uri="{FF2B5EF4-FFF2-40B4-BE49-F238E27FC236}">
                <a16:creationId xmlns:a16="http://schemas.microsoft.com/office/drawing/2014/main" id="{325AFC23-83CE-48E2-BEA1-AC0FC81C0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011238"/>
            <a:ext cx="69770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3.2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时序模块及其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9CFEC3CF-1EB5-4CE7-B6A0-B56EC43A1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5845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3.2.7 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异步时序模块的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reeform 2">
            <a:extLst>
              <a:ext uri="{FF2B5EF4-FFF2-40B4-BE49-F238E27FC236}">
                <a16:creationId xmlns:a16="http://schemas.microsoft.com/office/drawing/2014/main" id="{89D83FD7-B2C4-40A1-9E06-CA3D5265EC6E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3" name="Freeform 3">
            <a:extLst>
              <a:ext uri="{FF2B5EF4-FFF2-40B4-BE49-F238E27FC236}">
                <a16:creationId xmlns:a16="http://schemas.microsoft.com/office/drawing/2014/main" id="{152C7D00-17FF-4AA6-9CD7-03F8FDF44119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4" name="Line 4">
            <a:extLst>
              <a:ext uri="{FF2B5EF4-FFF2-40B4-BE49-F238E27FC236}">
                <a16:creationId xmlns:a16="http://schemas.microsoft.com/office/drawing/2014/main" id="{19373763-94BE-41C4-9CED-CB2CD5C08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EF08670C-2349-43FE-A9B1-E01FC7F6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6" name="Picture 6">
            <a:extLst>
              <a:ext uri="{FF2B5EF4-FFF2-40B4-BE49-F238E27FC236}">
                <a16:creationId xmlns:a16="http://schemas.microsoft.com/office/drawing/2014/main" id="{B7904181-B338-43D7-A40E-16F08CF1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755900"/>
            <a:ext cx="74422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7" name="Text Box 7">
            <a:extLst>
              <a:ext uri="{FF2B5EF4-FFF2-40B4-BE49-F238E27FC236}">
                <a16:creationId xmlns:a16="http://schemas.microsoft.com/office/drawing/2014/main" id="{536F2E8D-1384-4E8D-9132-22A84621C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1011238"/>
            <a:ext cx="79946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3.3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二进制计数器及其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</a:p>
        </p:txBody>
      </p:sp>
      <p:sp>
        <p:nvSpPr>
          <p:cNvPr id="51208" name="Text Box 8">
            <a:extLst>
              <a:ext uri="{FF2B5EF4-FFF2-40B4-BE49-F238E27FC236}">
                <a16:creationId xmlns:a16="http://schemas.microsoft.com/office/drawing/2014/main" id="{2F40A24D-BB59-4D56-BAC1-7D710B2C0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1878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3.3.1 4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位二进制计数器及其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reeform 2">
            <a:extLst>
              <a:ext uri="{FF2B5EF4-FFF2-40B4-BE49-F238E27FC236}">
                <a16:creationId xmlns:a16="http://schemas.microsoft.com/office/drawing/2014/main" id="{4A6B8162-9D6E-467B-B4DB-18564FE705B6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7" name="Freeform 3">
            <a:extLst>
              <a:ext uri="{FF2B5EF4-FFF2-40B4-BE49-F238E27FC236}">
                <a16:creationId xmlns:a16="http://schemas.microsoft.com/office/drawing/2014/main" id="{8643A1AF-7885-4864-9237-A1D14432F76D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8" name="Line 4">
            <a:extLst>
              <a:ext uri="{FF2B5EF4-FFF2-40B4-BE49-F238E27FC236}">
                <a16:creationId xmlns:a16="http://schemas.microsoft.com/office/drawing/2014/main" id="{07FD15AC-0A5E-430D-BD7E-E8828B2CF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229" name="Picture 5">
            <a:extLst>
              <a:ext uri="{FF2B5EF4-FFF2-40B4-BE49-F238E27FC236}">
                <a16:creationId xmlns:a16="http://schemas.microsoft.com/office/drawing/2014/main" id="{2BA9D95B-9867-4250-B3A4-220A68705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18DEAF38-3A13-4899-B1BF-12653962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908300"/>
            <a:ext cx="82423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1" name="Text Box 7">
            <a:extLst>
              <a:ext uri="{FF2B5EF4-FFF2-40B4-BE49-F238E27FC236}">
                <a16:creationId xmlns:a16="http://schemas.microsoft.com/office/drawing/2014/main" id="{76AA448F-105E-4648-8197-4617F2DD1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1011238"/>
            <a:ext cx="79946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3.3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二进制计数器及其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91EAC8F4-6925-40D7-A0E4-A3AAA4401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1878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3.3.1 4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位二进制计数器及其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2F6D5B8-6783-4D92-94D4-269218F01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33339A"/>
                </a:solidFill>
              </a:rPr>
              <a:t>3.1 </a:t>
            </a:r>
            <a:r>
              <a:rPr lang="zh-CN" altLang="en-US">
                <a:solidFill>
                  <a:srgbClr val="33339A"/>
                </a:solidFill>
              </a:rPr>
              <a:t>组合电路的</a:t>
            </a:r>
            <a:r>
              <a:rPr lang="en-US" altLang="zh-CN" b="1">
                <a:solidFill>
                  <a:srgbClr val="33339A"/>
                </a:solidFill>
              </a:rPr>
              <a:t>Verilog</a:t>
            </a:r>
            <a:r>
              <a:rPr lang="zh-CN" altLang="en-US">
                <a:solidFill>
                  <a:srgbClr val="33339A"/>
                </a:solidFill>
              </a:rPr>
              <a:t>描述</a:t>
            </a:r>
          </a:p>
        </p:txBody>
      </p:sp>
      <p:grpSp>
        <p:nvGrpSpPr>
          <p:cNvPr id="7171" name="Group 8">
            <a:extLst>
              <a:ext uri="{FF2B5EF4-FFF2-40B4-BE49-F238E27FC236}">
                <a16:creationId xmlns:a16="http://schemas.microsoft.com/office/drawing/2014/main" id="{0B2848F0-FF23-48FD-B6EB-AD82BD01F435}"/>
              </a:ext>
            </a:extLst>
          </p:cNvPr>
          <p:cNvGrpSpPr>
            <a:grpSpLocks/>
          </p:cNvGrpSpPr>
          <p:nvPr/>
        </p:nvGrpSpPr>
        <p:grpSpPr bwMode="auto">
          <a:xfrm>
            <a:off x="1390650" y="2270125"/>
            <a:ext cx="7416800" cy="2940050"/>
            <a:chOff x="876" y="1430"/>
            <a:chExt cx="4672" cy="1852"/>
          </a:xfrm>
        </p:grpSpPr>
        <p:sp>
          <p:nvSpPr>
            <p:cNvPr id="7173" name="Text Box 4">
              <a:extLst>
                <a:ext uri="{FF2B5EF4-FFF2-40B4-BE49-F238E27FC236}">
                  <a16:creationId xmlns:a16="http://schemas.microsoft.com/office/drawing/2014/main" id="{AD0C7D9E-D50B-4A53-B603-9701481D1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" y="1430"/>
              <a:ext cx="4037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例：</a:t>
              </a:r>
              <a:r>
                <a:rPr lang="en-US" altLang="zh-CN"/>
                <a:t>output [3:0]   C,D;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定义了两个四位位宽的矢量或总线端口</a:t>
              </a:r>
              <a:r>
                <a:rPr lang="en-US" altLang="zh-CN"/>
                <a:t>C[3:0] </a:t>
              </a:r>
              <a:r>
                <a:rPr lang="zh-CN" altLang="en-US"/>
                <a:t>，</a:t>
              </a:r>
              <a:r>
                <a:rPr lang="en-US" altLang="zh-CN"/>
                <a:t>D [3:0] </a:t>
              </a:r>
            </a:p>
          </p:txBody>
        </p:sp>
        <p:sp>
          <p:nvSpPr>
            <p:cNvPr id="7174" name="Text Box 5">
              <a:extLst>
                <a:ext uri="{FF2B5EF4-FFF2-40B4-BE49-F238E27FC236}">
                  <a16:creationId xmlns:a16="http://schemas.microsoft.com/office/drawing/2014/main" id="{47D70489-0C20-43A7-B2E9-01E205534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1975"/>
              <a:ext cx="4037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端口模式：</a:t>
              </a:r>
              <a:r>
                <a:rPr lang="en-US" altLang="zh-CN"/>
                <a:t>1. Input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                  2. output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                  3. inout </a:t>
              </a:r>
            </a:p>
          </p:txBody>
        </p:sp>
        <p:sp>
          <p:nvSpPr>
            <p:cNvPr id="7175" name="Text Box 6">
              <a:extLst>
                <a:ext uri="{FF2B5EF4-FFF2-40B4-BE49-F238E27FC236}">
                  <a16:creationId xmlns:a16="http://schemas.microsoft.com/office/drawing/2014/main" id="{D21DC3D4-338F-4A61-9261-97E4A7E73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" y="2791"/>
              <a:ext cx="4672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Verilog-2001</a:t>
              </a:r>
              <a:r>
                <a:rPr lang="zh-CN" altLang="en-US"/>
                <a:t>版本允许端口模式和端口名都放在模块端口名表中。例：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Module  MUX21a  (input a,input b,input s, output y)</a:t>
              </a:r>
            </a:p>
          </p:txBody>
        </p:sp>
      </p:grpSp>
      <p:sp>
        <p:nvSpPr>
          <p:cNvPr id="7172" name="Text Box 7">
            <a:extLst>
              <a:ext uri="{FF2B5EF4-FFF2-40B4-BE49-F238E27FC236}">
                <a16:creationId xmlns:a16="http://schemas.microsoft.com/office/drawing/2014/main" id="{9D50283C-2327-4A3F-B1C8-EDFDAA0EB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0370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3.1.1 2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reeform 2">
            <a:extLst>
              <a:ext uri="{FF2B5EF4-FFF2-40B4-BE49-F238E27FC236}">
                <a16:creationId xmlns:a16="http://schemas.microsoft.com/office/drawing/2014/main" id="{F905F49A-6D1E-485C-AB9B-B0D30CCDFC0D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1" name="Freeform 3">
            <a:extLst>
              <a:ext uri="{FF2B5EF4-FFF2-40B4-BE49-F238E27FC236}">
                <a16:creationId xmlns:a16="http://schemas.microsoft.com/office/drawing/2014/main" id="{B1063FE6-9AF2-463B-A2DC-0B84C22AFD97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2" name="Line 4">
            <a:extLst>
              <a:ext uri="{FF2B5EF4-FFF2-40B4-BE49-F238E27FC236}">
                <a16:creationId xmlns:a16="http://schemas.microsoft.com/office/drawing/2014/main" id="{512E667F-E0B1-42BB-9690-09C91AAF1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189C4F8F-D0DC-4E8B-98BF-ED14D08A5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4" name="Picture 6">
            <a:extLst>
              <a:ext uri="{FF2B5EF4-FFF2-40B4-BE49-F238E27FC236}">
                <a16:creationId xmlns:a16="http://schemas.microsoft.com/office/drawing/2014/main" id="{7D389B21-AEAC-4AA5-BCD2-5C16DB64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692400"/>
            <a:ext cx="82296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5" name="Text Box 7">
            <a:extLst>
              <a:ext uri="{FF2B5EF4-FFF2-40B4-BE49-F238E27FC236}">
                <a16:creationId xmlns:a16="http://schemas.microsoft.com/office/drawing/2014/main" id="{A15CB39B-2E37-4554-8D43-76564929E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1011238"/>
            <a:ext cx="79946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3.3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二进制计数器及其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</a:p>
        </p:txBody>
      </p:sp>
      <p:sp>
        <p:nvSpPr>
          <p:cNvPr id="53256" name="Text Box 8">
            <a:extLst>
              <a:ext uri="{FF2B5EF4-FFF2-40B4-BE49-F238E27FC236}">
                <a16:creationId xmlns:a16="http://schemas.microsoft.com/office/drawing/2014/main" id="{2057E993-A3ED-4717-B481-A36B68530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1878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3.3.1 4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位二进制计数器及其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reeform 2">
            <a:extLst>
              <a:ext uri="{FF2B5EF4-FFF2-40B4-BE49-F238E27FC236}">
                <a16:creationId xmlns:a16="http://schemas.microsoft.com/office/drawing/2014/main" id="{B10CE831-FFE1-4A44-8A00-CA6DE8E1BCA2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Freeform 3">
            <a:extLst>
              <a:ext uri="{FF2B5EF4-FFF2-40B4-BE49-F238E27FC236}">
                <a16:creationId xmlns:a16="http://schemas.microsoft.com/office/drawing/2014/main" id="{E82D3FA6-9D73-4FEF-A05A-29AEFC86E9DE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6" name="Line 4">
            <a:extLst>
              <a:ext uri="{FF2B5EF4-FFF2-40B4-BE49-F238E27FC236}">
                <a16:creationId xmlns:a16="http://schemas.microsoft.com/office/drawing/2014/main" id="{DAE13E3D-104A-4CDA-8377-023C22E33B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0D3D0896-FC60-4653-8F28-A9693014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8" name="Picture 6">
            <a:extLst>
              <a:ext uri="{FF2B5EF4-FFF2-40B4-BE49-F238E27FC236}">
                <a16:creationId xmlns:a16="http://schemas.microsoft.com/office/drawing/2014/main" id="{496AE3C3-D5C4-42A5-A1AD-274CA394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18600" cy="615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9" name="Text Box 8">
            <a:extLst>
              <a:ext uri="{FF2B5EF4-FFF2-40B4-BE49-F238E27FC236}">
                <a16:creationId xmlns:a16="http://schemas.microsoft.com/office/drawing/2014/main" id="{4D480A4C-1A2C-4D8F-B270-727D0E093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227013"/>
            <a:ext cx="3228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3.3.2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功能更全面的计数器设计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reeform 2">
            <a:extLst>
              <a:ext uri="{FF2B5EF4-FFF2-40B4-BE49-F238E27FC236}">
                <a16:creationId xmlns:a16="http://schemas.microsoft.com/office/drawing/2014/main" id="{222A07DF-D145-4F9C-A02A-300D50AAE217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299" name="Freeform 3">
            <a:extLst>
              <a:ext uri="{FF2B5EF4-FFF2-40B4-BE49-F238E27FC236}">
                <a16:creationId xmlns:a16="http://schemas.microsoft.com/office/drawing/2014/main" id="{BB741439-A7C3-4A5B-8C76-3E3051935C06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0" name="Line 4">
            <a:extLst>
              <a:ext uri="{FF2B5EF4-FFF2-40B4-BE49-F238E27FC236}">
                <a16:creationId xmlns:a16="http://schemas.microsoft.com/office/drawing/2014/main" id="{6669BB15-5081-42F0-890A-DA92ECF167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5301" name="Picture 5">
            <a:extLst>
              <a:ext uri="{FF2B5EF4-FFF2-40B4-BE49-F238E27FC236}">
                <a16:creationId xmlns:a16="http://schemas.microsoft.com/office/drawing/2014/main" id="{6B0EA8D0-5B69-44D0-945B-E607CF3F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2" name="Picture 6">
            <a:extLst>
              <a:ext uri="{FF2B5EF4-FFF2-40B4-BE49-F238E27FC236}">
                <a16:creationId xmlns:a16="http://schemas.microsoft.com/office/drawing/2014/main" id="{10620451-A8CC-4AAD-82D5-66E12B7F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476500"/>
            <a:ext cx="8089900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3" name="Picture 7">
            <a:extLst>
              <a:ext uri="{FF2B5EF4-FFF2-40B4-BE49-F238E27FC236}">
                <a16:creationId xmlns:a16="http://schemas.microsoft.com/office/drawing/2014/main" id="{45118E25-3A4B-49EF-A12A-7CB66700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87900"/>
            <a:ext cx="8661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4" name="Text Box 8">
            <a:extLst>
              <a:ext uri="{FF2B5EF4-FFF2-40B4-BE49-F238E27FC236}">
                <a16:creationId xmlns:a16="http://schemas.microsoft.com/office/drawing/2014/main" id="{50DF09D2-98AD-4E7D-8B1E-F87E1A4B9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1011238"/>
            <a:ext cx="79946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3.3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二进制计数器及其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</a:p>
        </p:txBody>
      </p:sp>
      <p:sp>
        <p:nvSpPr>
          <p:cNvPr id="55305" name="Text Box 9">
            <a:extLst>
              <a:ext uri="{FF2B5EF4-FFF2-40B4-BE49-F238E27FC236}">
                <a16:creationId xmlns:a16="http://schemas.microsoft.com/office/drawing/2014/main" id="{E22F9052-7BF8-4A2B-90A2-2CCB7DA07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2289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3.3.2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功能更全面的计数器设计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2">
            <a:extLst>
              <a:ext uri="{FF2B5EF4-FFF2-40B4-BE49-F238E27FC236}">
                <a16:creationId xmlns:a16="http://schemas.microsoft.com/office/drawing/2014/main" id="{E9D9B7FD-A3F8-4534-ABBA-62B0FE35E52F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3" name="Freeform 3">
            <a:extLst>
              <a:ext uri="{FF2B5EF4-FFF2-40B4-BE49-F238E27FC236}">
                <a16:creationId xmlns:a16="http://schemas.microsoft.com/office/drawing/2014/main" id="{42A9C999-1E0A-42CA-B21F-04002430A1B3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4" name="Line 4">
            <a:extLst>
              <a:ext uri="{FF2B5EF4-FFF2-40B4-BE49-F238E27FC236}">
                <a16:creationId xmlns:a16="http://schemas.microsoft.com/office/drawing/2014/main" id="{6178A9A0-0B98-4BF9-8FC3-AC830D55E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98AE7464-FBCF-43A7-84D2-54E067FB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6" name="Picture 6">
            <a:extLst>
              <a:ext uri="{FF2B5EF4-FFF2-40B4-BE49-F238E27FC236}">
                <a16:creationId xmlns:a16="http://schemas.microsoft.com/office/drawing/2014/main" id="{20980D4B-CE34-4A4A-9A72-C25437D8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413000"/>
            <a:ext cx="83693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7" name="Text Box 7">
            <a:extLst>
              <a:ext uri="{FF2B5EF4-FFF2-40B4-BE49-F238E27FC236}">
                <a16:creationId xmlns:a16="http://schemas.microsoft.com/office/drawing/2014/main" id="{7C381F0E-904D-45E9-A7D7-C0CEA034F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1011238"/>
            <a:ext cx="79946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825"/>
              </a:lnSpc>
            </a:pP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3.3 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二进制计数器及其</a:t>
            </a:r>
            <a:r>
              <a:rPr lang="en-US" altLang="zh-CN" sz="40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0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</a:p>
        </p:txBody>
      </p:sp>
      <p:sp>
        <p:nvSpPr>
          <p:cNvPr id="56328" name="Text Box 8">
            <a:extLst>
              <a:ext uri="{FF2B5EF4-FFF2-40B4-BE49-F238E27FC236}">
                <a16:creationId xmlns:a16="http://schemas.microsoft.com/office/drawing/2014/main" id="{224B16F2-1B93-4416-BAE0-3EEE9FBA4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32289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3.3.2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功能更全面的计数器设计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reeform 2">
            <a:extLst>
              <a:ext uri="{FF2B5EF4-FFF2-40B4-BE49-F238E27FC236}">
                <a16:creationId xmlns:a16="http://schemas.microsoft.com/office/drawing/2014/main" id="{DD10E8E0-1A7B-455A-9625-FA6FE2B2D34E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7" name="Freeform 3">
            <a:extLst>
              <a:ext uri="{FF2B5EF4-FFF2-40B4-BE49-F238E27FC236}">
                <a16:creationId xmlns:a16="http://schemas.microsoft.com/office/drawing/2014/main" id="{E8F66CD4-EDE2-4C5C-86B5-B64E15698C01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8" name="Line 4">
            <a:extLst>
              <a:ext uri="{FF2B5EF4-FFF2-40B4-BE49-F238E27FC236}">
                <a16:creationId xmlns:a16="http://schemas.microsoft.com/office/drawing/2014/main" id="{836CFD90-7B6B-4A35-B547-D513710E6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7349" name="Picture 5">
            <a:extLst>
              <a:ext uri="{FF2B5EF4-FFF2-40B4-BE49-F238E27FC236}">
                <a16:creationId xmlns:a16="http://schemas.microsoft.com/office/drawing/2014/main" id="{4CD75712-6B95-44B5-819B-E1FC26E0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0" name="Picture 6">
            <a:extLst>
              <a:ext uri="{FF2B5EF4-FFF2-40B4-BE49-F238E27FC236}">
                <a16:creationId xmlns:a16="http://schemas.microsoft.com/office/drawing/2014/main" id="{ADC05FF7-41C6-4E85-8DCC-D891144E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324100"/>
            <a:ext cx="37719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51" name="Text Box 7">
            <a:extLst>
              <a:ext uri="{FF2B5EF4-FFF2-40B4-BE49-F238E27FC236}">
                <a16:creationId xmlns:a16="http://schemas.microsoft.com/office/drawing/2014/main" id="{821D9A44-AC72-4FD2-8304-D90ABD3E9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0302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88"/>
              </a:lnSpc>
            </a:pPr>
            <a:r>
              <a:rPr lang="zh-CN" altLang="en-US" sz="44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习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id="{09768496-7A6F-487B-AB75-66327D061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10302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88"/>
              </a:lnSpc>
            </a:pPr>
            <a:r>
              <a:rPr lang="zh-CN" altLang="en-US" sz="44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题</a:t>
            </a:r>
          </a:p>
        </p:txBody>
      </p:sp>
      <p:sp>
        <p:nvSpPr>
          <p:cNvPr id="57353" name="Text Box 9">
            <a:extLst>
              <a:ext uri="{FF2B5EF4-FFF2-40B4-BE49-F238E27FC236}">
                <a16:creationId xmlns:a16="http://schemas.microsoft.com/office/drawing/2014/main" id="{D1CBB776-55AB-46BA-AA63-F91EFEDA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1952625"/>
            <a:ext cx="333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>
                <a:solidFill>
                  <a:srgbClr val="000000"/>
                </a:solidFill>
                <a:cs typeface="Tahoma" panose="020B0604030504040204" pitchFamily="34" charset="0"/>
              </a:rPr>
              <a:t>3-6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reeform 2">
            <a:extLst>
              <a:ext uri="{FF2B5EF4-FFF2-40B4-BE49-F238E27FC236}">
                <a16:creationId xmlns:a16="http://schemas.microsoft.com/office/drawing/2014/main" id="{EBE924C0-7095-40EB-BE81-C090BBC70D4B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1" name="Freeform 3">
            <a:extLst>
              <a:ext uri="{FF2B5EF4-FFF2-40B4-BE49-F238E27FC236}">
                <a16:creationId xmlns:a16="http://schemas.microsoft.com/office/drawing/2014/main" id="{AE357F08-05CE-4696-A9EE-C31A22DBE7E4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0C3D5CF2-61E6-4471-8040-73697A89E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8373" name="Picture 5">
            <a:extLst>
              <a:ext uri="{FF2B5EF4-FFF2-40B4-BE49-F238E27FC236}">
                <a16:creationId xmlns:a16="http://schemas.microsoft.com/office/drawing/2014/main" id="{9E8AA6C3-9F08-49D7-9D92-CA6169B34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CA667C24-DFA4-4EDD-B523-0D61EB4C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641600"/>
            <a:ext cx="63627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5" name="Text Box 7">
            <a:extLst>
              <a:ext uri="{FF2B5EF4-FFF2-40B4-BE49-F238E27FC236}">
                <a16:creationId xmlns:a16="http://schemas.microsoft.com/office/drawing/2014/main" id="{75050682-57C8-44EA-8388-01FB1A4D0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0302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88"/>
              </a:lnSpc>
            </a:pPr>
            <a:r>
              <a:rPr lang="zh-CN" altLang="en-US" sz="44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习</a:t>
            </a:r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1B571B49-7328-4291-A72B-D42ACA92A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10302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88"/>
              </a:lnSpc>
            </a:pPr>
            <a:r>
              <a:rPr lang="zh-CN" altLang="en-US" sz="44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题</a:t>
            </a:r>
          </a:p>
        </p:txBody>
      </p:sp>
      <p:sp>
        <p:nvSpPr>
          <p:cNvPr id="58377" name="Text Box 9">
            <a:extLst>
              <a:ext uri="{FF2B5EF4-FFF2-40B4-BE49-F238E27FC236}">
                <a16:creationId xmlns:a16="http://schemas.microsoft.com/office/drawing/2014/main" id="{750578AE-BE84-4EDD-AB93-7DC1E2DDE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1952625"/>
            <a:ext cx="333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>
                <a:solidFill>
                  <a:srgbClr val="000000"/>
                </a:solidFill>
                <a:cs typeface="Tahoma" panose="020B0604030504040204" pitchFamily="34" charset="0"/>
              </a:rPr>
              <a:t>3-7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reeform 2">
            <a:extLst>
              <a:ext uri="{FF2B5EF4-FFF2-40B4-BE49-F238E27FC236}">
                <a16:creationId xmlns:a16="http://schemas.microsoft.com/office/drawing/2014/main" id="{68CB65D2-9573-449B-9677-CB83561B001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" name="Freeform 3">
            <a:extLst>
              <a:ext uri="{FF2B5EF4-FFF2-40B4-BE49-F238E27FC236}">
                <a16:creationId xmlns:a16="http://schemas.microsoft.com/office/drawing/2014/main" id="{7C401A2E-FEB8-40BA-B137-27085891BAF5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" name="Line 4">
            <a:extLst>
              <a:ext uri="{FF2B5EF4-FFF2-40B4-BE49-F238E27FC236}">
                <a16:creationId xmlns:a16="http://schemas.microsoft.com/office/drawing/2014/main" id="{60A17FA4-3233-4A66-857B-EC68928DE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9397" name="Picture 5">
            <a:extLst>
              <a:ext uri="{FF2B5EF4-FFF2-40B4-BE49-F238E27FC236}">
                <a16:creationId xmlns:a16="http://schemas.microsoft.com/office/drawing/2014/main" id="{41059E6B-FF13-49C0-A3F1-5AEED904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8" name="Picture 6">
            <a:extLst>
              <a:ext uri="{FF2B5EF4-FFF2-40B4-BE49-F238E27FC236}">
                <a16:creationId xmlns:a16="http://schemas.microsoft.com/office/drawing/2014/main" id="{3AA70362-DC3D-488E-9385-51ABD9E7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84400"/>
            <a:ext cx="34163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9" name="Picture 7">
            <a:extLst>
              <a:ext uri="{FF2B5EF4-FFF2-40B4-BE49-F238E27FC236}">
                <a16:creationId xmlns:a16="http://schemas.microsoft.com/office/drawing/2014/main" id="{FD535F73-EB66-465C-98A8-7765C888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2184400"/>
            <a:ext cx="39624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0" name="Picture 8">
            <a:extLst>
              <a:ext uri="{FF2B5EF4-FFF2-40B4-BE49-F238E27FC236}">
                <a16:creationId xmlns:a16="http://schemas.microsoft.com/office/drawing/2014/main" id="{8BFD6499-E62B-4CDE-A815-A3530DCC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19600"/>
            <a:ext cx="40259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1" name="Picture 9">
            <a:extLst>
              <a:ext uri="{FF2B5EF4-FFF2-40B4-BE49-F238E27FC236}">
                <a16:creationId xmlns:a16="http://schemas.microsoft.com/office/drawing/2014/main" id="{B0D389DC-7B11-4CEF-95FE-6CC24C96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4483100"/>
            <a:ext cx="38481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402" name="Text Box 10">
            <a:extLst>
              <a:ext uri="{FF2B5EF4-FFF2-40B4-BE49-F238E27FC236}">
                <a16:creationId xmlns:a16="http://schemas.microsoft.com/office/drawing/2014/main" id="{236C0A37-6F52-4566-9416-4E0133C7A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0302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88"/>
              </a:lnSpc>
            </a:pPr>
            <a:r>
              <a:rPr lang="zh-CN" altLang="en-US" sz="44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习</a:t>
            </a:r>
          </a:p>
        </p:txBody>
      </p:sp>
      <p:sp>
        <p:nvSpPr>
          <p:cNvPr id="59403" name="Text Box 11">
            <a:extLst>
              <a:ext uri="{FF2B5EF4-FFF2-40B4-BE49-F238E27FC236}">
                <a16:creationId xmlns:a16="http://schemas.microsoft.com/office/drawing/2014/main" id="{F44456EF-C2DB-4852-A566-9980EA33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10302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88"/>
              </a:lnSpc>
            </a:pPr>
            <a:r>
              <a:rPr lang="zh-CN" altLang="en-US" sz="4400">
                <a:solidFill>
                  <a:srgbClr val="33339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题</a:t>
            </a:r>
          </a:p>
        </p:txBody>
      </p:sp>
      <p:sp>
        <p:nvSpPr>
          <p:cNvPr id="59404" name="Text Box 12">
            <a:extLst>
              <a:ext uri="{FF2B5EF4-FFF2-40B4-BE49-F238E27FC236}">
                <a16:creationId xmlns:a16="http://schemas.microsoft.com/office/drawing/2014/main" id="{FBD8F6F0-A66F-4962-A963-A8353AE1D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1952625"/>
            <a:ext cx="4572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>
                <a:solidFill>
                  <a:srgbClr val="000000"/>
                </a:solidFill>
                <a:cs typeface="Tahoma" panose="020B0604030504040204" pitchFamily="34" charset="0"/>
              </a:rPr>
              <a:t>3-13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C1CDB979-930A-4B04-AAE2-E5DDBDE26B73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5" name="Freeform 3">
            <a:extLst>
              <a:ext uri="{FF2B5EF4-FFF2-40B4-BE49-F238E27FC236}">
                <a16:creationId xmlns:a16="http://schemas.microsoft.com/office/drawing/2014/main" id="{81BF7AE7-5C09-4F2D-BDBD-9D393606D5E8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36B6BEDF-3AF2-4D60-801F-A6710F791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197" name="Picture 6">
            <a:extLst>
              <a:ext uri="{FF2B5EF4-FFF2-40B4-BE49-F238E27FC236}">
                <a16:creationId xmlns:a16="http://schemas.microsoft.com/office/drawing/2014/main" id="{29699C16-F4A1-4F30-AC70-D71ADE06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8" name="Text Box 9">
            <a:extLst>
              <a:ext uri="{FF2B5EF4-FFF2-40B4-BE49-F238E27FC236}">
                <a16:creationId xmlns:a16="http://schemas.microsoft.com/office/drawing/2014/main" id="{68E5E75C-E5AD-4AA4-A006-1D5F1853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8199" name="Text Box 10">
            <a:extLst>
              <a:ext uri="{FF2B5EF4-FFF2-40B4-BE49-F238E27FC236}">
                <a16:creationId xmlns:a16="http://schemas.microsoft.com/office/drawing/2014/main" id="{BD51A14C-70CC-4CB7-B87A-595E82B2D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0370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3.1.1 2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8200" name="Text Box 12">
            <a:extLst>
              <a:ext uri="{FF2B5EF4-FFF2-40B4-BE49-F238E27FC236}">
                <a16:creationId xmlns:a16="http://schemas.microsoft.com/office/drawing/2014/main" id="{50ACBB23-A740-45E0-9BFD-61018EB0E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4286250"/>
            <a:ext cx="1060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．关键字</a:t>
            </a:r>
          </a:p>
        </p:txBody>
      </p:sp>
      <p:sp>
        <p:nvSpPr>
          <p:cNvPr id="8201" name="Text Box 14">
            <a:extLst>
              <a:ext uri="{FF2B5EF4-FFF2-40B4-BE49-F238E27FC236}">
                <a16:creationId xmlns:a16="http://schemas.microsoft.com/office/drawing/2014/main" id="{A1145A08-F69F-47D7-A506-0B312D80E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5078413"/>
            <a:ext cx="2432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6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．规范的程序书写格式</a:t>
            </a:r>
          </a:p>
        </p:txBody>
      </p:sp>
      <p:sp>
        <p:nvSpPr>
          <p:cNvPr id="8202" name="Text Box 15">
            <a:extLst>
              <a:ext uri="{FF2B5EF4-FFF2-40B4-BE49-F238E27FC236}">
                <a16:creationId xmlns:a16="http://schemas.microsoft.com/office/drawing/2014/main" id="{5E87A821-3EF6-4511-AEF3-35B645893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5510213"/>
            <a:ext cx="7467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7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．文件取名（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.V)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和 存盘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   </a:t>
            </a:r>
          </a:p>
          <a:p>
            <a:pPr eaLnBrk="1" hangingPunct="1">
              <a:lnSpc>
                <a:spcPts val="2175"/>
              </a:lnSpc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建议程序文件名与该程序的模块名一致。文件名不用中文或数字命名。</a:t>
            </a:r>
          </a:p>
          <a:p>
            <a:pPr eaLnBrk="1" hangingPunct="1">
              <a:lnSpc>
                <a:spcPts val="2175"/>
              </a:lnSpc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Verilog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程序必须存入某文件夹中，不要存在根目录或桌面上。</a:t>
            </a:r>
          </a:p>
        </p:txBody>
      </p:sp>
      <p:grpSp>
        <p:nvGrpSpPr>
          <p:cNvPr id="8203" name="Group 18">
            <a:extLst>
              <a:ext uri="{FF2B5EF4-FFF2-40B4-BE49-F238E27FC236}">
                <a16:creationId xmlns:a16="http://schemas.microsoft.com/office/drawing/2014/main" id="{FB37C462-A14A-44F7-B867-F6B664B40DEC}"/>
              </a:ext>
            </a:extLst>
          </p:cNvPr>
          <p:cNvGrpSpPr>
            <a:grpSpLocks/>
          </p:cNvGrpSpPr>
          <p:nvPr/>
        </p:nvGrpSpPr>
        <p:grpSpPr bwMode="auto">
          <a:xfrm>
            <a:off x="1266825" y="2459038"/>
            <a:ext cx="6543675" cy="1835150"/>
            <a:chOff x="798" y="1549"/>
            <a:chExt cx="4122" cy="1156"/>
          </a:xfrm>
        </p:grpSpPr>
        <p:sp>
          <p:nvSpPr>
            <p:cNvPr id="8205" name="Freeform 5">
              <a:extLst>
                <a:ext uri="{FF2B5EF4-FFF2-40B4-BE49-F238E27FC236}">
                  <a16:creationId xmlns:a16="http://schemas.microsoft.com/office/drawing/2014/main" id="{A3840BAD-FC97-428E-89EF-4B3EC8E17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2292"/>
              <a:ext cx="2495" cy="188"/>
            </a:xfrm>
            <a:custGeom>
              <a:avLst/>
              <a:gdLst>
                <a:gd name="T0" fmla="*/ 0 w 2495"/>
                <a:gd name="T1" fmla="*/ 0 h 188"/>
                <a:gd name="T2" fmla="*/ 0 w 2495"/>
                <a:gd name="T3" fmla="*/ 188 h 188"/>
                <a:gd name="T4" fmla="*/ 2495 w 2495"/>
                <a:gd name="T5" fmla="*/ 188 h 188"/>
                <a:gd name="T6" fmla="*/ 2495 w 2495"/>
                <a:gd name="T7" fmla="*/ 0 h 188"/>
                <a:gd name="T8" fmla="*/ 0 w 2495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95" h="188">
                  <a:moveTo>
                    <a:pt x="0" y="0"/>
                  </a:moveTo>
                  <a:lnTo>
                    <a:pt x="0" y="188"/>
                  </a:lnTo>
                  <a:lnTo>
                    <a:pt x="2495" y="188"/>
                  </a:lnTo>
                  <a:lnTo>
                    <a:pt x="24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>
                  <a:alpha val="0"/>
                </a:srgb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8206" name="Picture 7">
              <a:extLst>
                <a:ext uri="{FF2B5EF4-FFF2-40B4-BE49-F238E27FC236}">
                  <a16:creationId xmlns:a16="http://schemas.microsoft.com/office/drawing/2014/main" id="{2E7FB8B6-F588-43C7-9E33-09497A2F7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" y="1784"/>
              <a:ext cx="373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7" name="Picture 8">
              <a:extLst>
                <a:ext uri="{FF2B5EF4-FFF2-40B4-BE49-F238E27FC236}">
                  <a16:creationId xmlns:a16="http://schemas.microsoft.com/office/drawing/2014/main" id="{067BABE5-18F3-4F52-9751-F945039AA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2280"/>
              <a:ext cx="251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8" name="Text Box 11">
              <a:extLst>
                <a:ext uri="{FF2B5EF4-FFF2-40B4-BE49-F238E27FC236}">
                  <a16:creationId xmlns:a16="http://schemas.microsoft.com/office/drawing/2014/main" id="{F8F9509E-F651-4202-9A50-5A682917D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1549"/>
              <a:ext cx="16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75"/>
                </a:lnSpc>
              </a:pP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3</a:t>
              </a: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．赋值语句和条件操作符</a:t>
              </a:r>
            </a:p>
          </p:txBody>
        </p:sp>
        <p:sp>
          <p:nvSpPr>
            <p:cNvPr id="8209" name="Text Box 16">
              <a:extLst>
                <a:ext uri="{FF2B5EF4-FFF2-40B4-BE49-F238E27FC236}">
                  <a16:creationId xmlns:a16="http://schemas.microsoft.com/office/drawing/2014/main" id="{FB488050-49E0-4907-829C-2AC8AB483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474"/>
              <a:ext cx="15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assign   y=(s ? a:b )</a:t>
              </a:r>
            </a:p>
          </p:txBody>
        </p:sp>
      </p:grpSp>
      <p:sp>
        <p:nvSpPr>
          <p:cNvPr id="8204" name="Rectangle 17">
            <a:extLst>
              <a:ext uri="{FF2B5EF4-FFF2-40B4-BE49-F238E27FC236}">
                <a16:creationId xmlns:a16="http://schemas.microsoft.com/office/drawing/2014/main" id="{6ED3665C-B63B-4BBD-A0DF-5FA5CF21E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38" y="4646613"/>
            <a:ext cx="124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</a:rPr>
              <a:t>5</a:t>
            </a:r>
            <a:r>
              <a:rPr lang="zh-CN" altLang="en-US">
                <a:solidFill>
                  <a:srgbClr val="000000"/>
                </a:solidFill>
              </a:rPr>
              <a:t>．标识符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2">
            <a:extLst>
              <a:ext uri="{FF2B5EF4-FFF2-40B4-BE49-F238E27FC236}">
                <a16:creationId xmlns:a16="http://schemas.microsoft.com/office/drawing/2014/main" id="{A5FB1386-4A72-4A4F-87D7-6BB4E8897D09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9" name="Freeform 3">
            <a:extLst>
              <a:ext uri="{FF2B5EF4-FFF2-40B4-BE49-F238E27FC236}">
                <a16:creationId xmlns:a16="http://schemas.microsoft.com/office/drawing/2014/main" id="{73F4E291-A68E-43CD-9D36-7C688B6E20F1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EFA8CA81-9348-48C6-BAD3-387B66C55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FF56592E-E873-420A-A2DE-877EC1B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9D893F0-E55A-43D9-B25D-2DAFCCFF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616200"/>
            <a:ext cx="27559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6CDF33B6-5C8C-4229-B82F-4C02ABF1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37100"/>
            <a:ext cx="85217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4" name="Text Box 8">
            <a:extLst>
              <a:ext uri="{FF2B5EF4-FFF2-40B4-BE49-F238E27FC236}">
                <a16:creationId xmlns:a16="http://schemas.microsoft.com/office/drawing/2014/main" id="{37259048-FC0E-42D7-B08B-8FC868226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D124FEBF-0ABC-4081-AC78-E8CE1C30D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651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3.1.2 4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语句表述方式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2">
            <a:extLst>
              <a:ext uri="{FF2B5EF4-FFF2-40B4-BE49-F238E27FC236}">
                <a16:creationId xmlns:a16="http://schemas.microsoft.com/office/drawing/2014/main" id="{6985F3B7-C76A-48BA-BC40-8ADDD957D1D6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" name="Freeform 3">
            <a:extLst>
              <a:ext uri="{FF2B5EF4-FFF2-40B4-BE49-F238E27FC236}">
                <a16:creationId xmlns:a16="http://schemas.microsoft.com/office/drawing/2014/main" id="{32BE0BAC-D6B0-4F6A-9345-833677773304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0AAD8A88-242C-4911-A4B3-07388348A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C62412F7-1469-48D8-A5FD-3D9D3279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2FB44DE-A9C5-4911-8C27-FD2607BE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36800"/>
            <a:ext cx="5499100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DA69D419-C1F6-4E38-83A2-C8BDB3616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id="{747BE7FD-BE89-4AAD-8B9D-7D1211FE8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651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3.1.2 4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语句表述方式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2">
            <a:extLst>
              <a:ext uri="{FF2B5EF4-FFF2-40B4-BE49-F238E27FC236}">
                <a16:creationId xmlns:a16="http://schemas.microsoft.com/office/drawing/2014/main" id="{2E28766C-591E-44DE-8CB6-09EE7E05D707}"/>
              </a:ext>
            </a:extLst>
          </p:cNvPr>
          <p:cNvSpPr>
            <a:spLocks/>
          </p:cNvSpPr>
          <p:nvPr/>
        </p:nvSpPr>
        <p:spPr bwMode="auto">
          <a:xfrm>
            <a:off x="404813" y="1092200"/>
            <a:ext cx="438150" cy="474663"/>
          </a:xfrm>
          <a:custGeom>
            <a:avLst/>
            <a:gdLst>
              <a:gd name="T0" fmla="*/ 0 w 276"/>
              <a:gd name="T1" fmla="*/ 0 h 299"/>
              <a:gd name="T2" fmla="*/ 0 w 276"/>
              <a:gd name="T3" fmla="*/ 474663 h 299"/>
              <a:gd name="T4" fmla="*/ 438150 w 276"/>
              <a:gd name="T5" fmla="*/ 474663 h 299"/>
              <a:gd name="T6" fmla="*/ 438150 w 276"/>
              <a:gd name="T7" fmla="*/ 0 h 299"/>
              <a:gd name="T8" fmla="*/ 0 w 27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" h="299">
                <a:moveTo>
                  <a:pt x="0" y="0"/>
                </a:moveTo>
                <a:lnTo>
                  <a:pt x="0" y="299"/>
                </a:lnTo>
                <a:lnTo>
                  <a:pt x="276" y="299"/>
                </a:lnTo>
                <a:lnTo>
                  <a:pt x="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" name="Freeform 3">
            <a:extLst>
              <a:ext uri="{FF2B5EF4-FFF2-40B4-BE49-F238E27FC236}">
                <a16:creationId xmlns:a16="http://schemas.microsoft.com/office/drawing/2014/main" id="{44BDB20F-97C3-48CB-869F-95F476ECE51A}"/>
              </a:ext>
            </a:extLst>
          </p:cNvPr>
          <p:cNvSpPr>
            <a:spLocks/>
          </p:cNvSpPr>
          <p:nvPr/>
        </p:nvSpPr>
        <p:spPr bwMode="auto">
          <a:xfrm>
            <a:off x="528638" y="1514475"/>
            <a:ext cx="422275" cy="474663"/>
          </a:xfrm>
          <a:custGeom>
            <a:avLst/>
            <a:gdLst>
              <a:gd name="T0" fmla="*/ 0 w 266"/>
              <a:gd name="T1" fmla="*/ 0 h 299"/>
              <a:gd name="T2" fmla="*/ 0 w 266"/>
              <a:gd name="T3" fmla="*/ 474663 h 299"/>
              <a:gd name="T4" fmla="*/ 422275 w 266"/>
              <a:gd name="T5" fmla="*/ 474663 h 299"/>
              <a:gd name="T6" fmla="*/ 422275 w 266"/>
              <a:gd name="T7" fmla="*/ 0 h 299"/>
              <a:gd name="T8" fmla="*/ 0 w 266"/>
              <a:gd name="T9" fmla="*/ 0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6" h="299">
                <a:moveTo>
                  <a:pt x="0" y="0"/>
                </a:moveTo>
                <a:lnTo>
                  <a:pt x="0" y="299"/>
                </a:lnTo>
                <a:lnTo>
                  <a:pt x="266" y="299"/>
                </a:lnTo>
                <a:lnTo>
                  <a:pt x="26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  <a:ln w="12700" cap="flat">
            <a:solidFill>
              <a:srgbClr val="000000">
                <a:alpha val="0"/>
              </a:srgbClr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48DE1E70-A40B-4BB4-A354-004B43F743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84250"/>
            <a:ext cx="1588" cy="1052513"/>
          </a:xfrm>
          <a:prstGeom prst="line">
            <a:avLst/>
          </a:prstGeom>
          <a:noFill/>
          <a:ln w="254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B5991D57-478A-4E5E-9BAB-FBC17332C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0"/>
            <a:ext cx="8572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0" name="Text Box 8">
            <a:extLst>
              <a:ext uri="{FF2B5EF4-FFF2-40B4-BE49-F238E27FC236}">
                <a16:creationId xmlns:a16="http://schemas.microsoft.com/office/drawing/2014/main" id="{A11B8396-1965-426D-AF35-B9A04DB86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950913"/>
            <a:ext cx="6945312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300"/>
              </a:lnSpc>
            </a:pP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3.1 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组合电路的</a:t>
            </a:r>
            <a:r>
              <a:rPr lang="en-US" altLang="zh-CN" sz="4400" b="1">
                <a:solidFill>
                  <a:srgbClr val="33339A"/>
                </a:solidFill>
                <a:cs typeface="Tahoma" panose="020B0604030504040204" pitchFamily="34" charset="0"/>
              </a:rPr>
              <a:t>Verilog</a:t>
            </a:r>
            <a:r>
              <a:rPr lang="zh-CN" altLang="en-US" sz="440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11271" name="Text Box 9">
            <a:extLst>
              <a:ext uri="{FF2B5EF4-FFF2-40B4-BE49-F238E27FC236}">
                <a16:creationId xmlns:a16="http://schemas.microsoft.com/office/drawing/2014/main" id="{D990B7F5-6C06-45D7-8143-B83636374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952625"/>
            <a:ext cx="4651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75"/>
              </a:lnSpc>
            </a:pP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3.1.2 4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多路选择器及其</a:t>
            </a:r>
            <a:r>
              <a:rPr lang="en-US" altLang="zh-CN" b="1">
                <a:solidFill>
                  <a:srgbClr val="000000"/>
                </a:solidFill>
                <a:cs typeface="Tahoma" panose="020B0604030504040204" pitchFamily="34" charset="0"/>
              </a:rPr>
              <a:t>case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语句表述方式</a:t>
            </a:r>
          </a:p>
        </p:txBody>
      </p:sp>
      <p:grpSp>
        <p:nvGrpSpPr>
          <p:cNvPr id="11272" name="Group 14">
            <a:extLst>
              <a:ext uri="{FF2B5EF4-FFF2-40B4-BE49-F238E27FC236}">
                <a16:creationId xmlns:a16="http://schemas.microsoft.com/office/drawing/2014/main" id="{37D82F95-E812-4A9B-AC4E-0B4D904203F8}"/>
              </a:ext>
            </a:extLst>
          </p:cNvPr>
          <p:cNvGrpSpPr>
            <a:grpSpLocks/>
          </p:cNvGrpSpPr>
          <p:nvPr/>
        </p:nvGrpSpPr>
        <p:grpSpPr bwMode="auto">
          <a:xfrm>
            <a:off x="1338263" y="2387600"/>
            <a:ext cx="7469187" cy="1855788"/>
            <a:chOff x="843" y="1504"/>
            <a:chExt cx="4705" cy="1169"/>
          </a:xfrm>
        </p:grpSpPr>
        <p:pic>
          <p:nvPicPr>
            <p:cNvPr id="11277" name="Picture 6">
              <a:extLst>
                <a:ext uri="{FF2B5EF4-FFF2-40B4-BE49-F238E27FC236}">
                  <a16:creationId xmlns:a16="http://schemas.microsoft.com/office/drawing/2014/main" id="{06FC452A-F407-46C1-9994-7B8D22B5D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" y="2201"/>
              <a:ext cx="3464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278" name="Text Box 10">
              <a:extLst>
                <a:ext uri="{FF2B5EF4-FFF2-40B4-BE49-F238E27FC236}">
                  <a16:creationId xmlns:a16="http://schemas.microsoft.com/office/drawing/2014/main" id="{B34471CC-CAB1-4FA6-9444-DAB29AE4B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" y="1504"/>
              <a:ext cx="4080" cy="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700"/>
                </a:lnSpc>
              </a:pP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r>
                <a: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．</a:t>
              </a: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reg</a:t>
              </a:r>
              <a:r>
                <a:rPr lang="zh-CN" altLang="en-US">
                  <a:solidFill>
                    <a:srgbClr val="000000"/>
                  </a:solidFill>
                  <a:cs typeface="Times New Roman" panose="02020603050405020304" pitchFamily="18" charset="0"/>
                </a:rPr>
                <a:t>型变</a:t>
              </a: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量定义：用于定义寄存器型变量</a:t>
              </a:r>
            </a:p>
            <a:p>
              <a:pPr eaLnBrk="1" hangingPunct="1">
                <a:lnSpc>
                  <a:spcPts val="2700"/>
                </a:lnSpc>
              </a:pP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       </a:t>
              </a: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wire: </a:t>
              </a:r>
              <a:r>
                <a:rPr lang="zh-CN" altLang="en-US">
                  <a:solidFill>
                    <a:srgbClr val="000000"/>
                  </a:solidFill>
                </a:rPr>
                <a:t>：用于定义网线型数据类型的变量（缺省都为此类型）</a:t>
              </a:r>
            </a:p>
            <a:p>
              <a:pPr eaLnBrk="1" hangingPunct="1">
                <a:lnSpc>
                  <a:spcPts val="2700"/>
                </a:lnSpc>
              </a:pPr>
              <a:r>
                <a:rPr lang="zh-CN" altLang="en-US" b="1">
                  <a:solidFill>
                    <a:srgbClr val="FF0000"/>
                  </a:solidFill>
                </a:rPr>
                <a:t>       输入、双向信号不能定义为</a:t>
              </a:r>
              <a:r>
                <a:rPr lang="en-US" altLang="zh-CN" b="1">
                  <a:solidFill>
                    <a:srgbClr val="FF0000"/>
                  </a:solidFill>
                </a:rPr>
                <a:t>reg</a:t>
              </a:r>
              <a:r>
                <a:rPr lang="zh-CN" altLang="en-US" b="1">
                  <a:solidFill>
                    <a:srgbClr val="FF0000"/>
                  </a:solidFill>
                </a:rPr>
                <a:t>型</a:t>
              </a:r>
            </a:p>
          </p:txBody>
        </p:sp>
        <p:sp>
          <p:nvSpPr>
            <p:cNvPr id="11279" name="Text Box 12">
              <a:extLst>
                <a:ext uri="{FF2B5EF4-FFF2-40B4-BE49-F238E27FC236}">
                  <a16:creationId xmlns:a16="http://schemas.microsoft.com/office/drawing/2014/main" id="{9275060E-7B68-44EE-9877-4A07B6499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3" y="2156"/>
              <a:ext cx="7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一位变量</a:t>
              </a:r>
            </a:p>
          </p:txBody>
        </p:sp>
        <p:sp>
          <p:nvSpPr>
            <p:cNvPr id="11280" name="Text Box 13">
              <a:extLst>
                <a:ext uri="{FF2B5EF4-FFF2-40B4-BE49-F238E27FC236}">
                  <a16:creationId xmlns:a16="http://schemas.microsoft.com/office/drawing/2014/main" id="{26292AD3-44F9-4D31-98AA-B426F999B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0" y="2428"/>
              <a:ext cx="10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矢量型变量</a:t>
              </a:r>
            </a:p>
          </p:txBody>
        </p:sp>
      </p:grpSp>
      <p:grpSp>
        <p:nvGrpSpPr>
          <p:cNvPr id="11273" name="Group 16">
            <a:extLst>
              <a:ext uri="{FF2B5EF4-FFF2-40B4-BE49-F238E27FC236}">
                <a16:creationId xmlns:a16="http://schemas.microsoft.com/office/drawing/2014/main" id="{34A9D36F-7C21-4AFE-ADD0-F44B8430A907}"/>
              </a:ext>
            </a:extLst>
          </p:cNvPr>
          <p:cNvGrpSpPr>
            <a:grpSpLocks/>
          </p:cNvGrpSpPr>
          <p:nvPr/>
        </p:nvGrpSpPr>
        <p:grpSpPr bwMode="auto">
          <a:xfrm>
            <a:off x="1390650" y="4718050"/>
            <a:ext cx="6191250" cy="1931988"/>
            <a:chOff x="876" y="2972"/>
            <a:chExt cx="3900" cy="1217"/>
          </a:xfrm>
        </p:grpSpPr>
        <p:pic>
          <p:nvPicPr>
            <p:cNvPr id="11274" name="Picture 7">
              <a:extLst>
                <a:ext uri="{FF2B5EF4-FFF2-40B4-BE49-F238E27FC236}">
                  <a16:creationId xmlns:a16="http://schemas.microsoft.com/office/drawing/2014/main" id="{4C177094-4C80-4B53-8501-A67FC77B3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" y="3199"/>
              <a:ext cx="3280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275" name="Text Box 11">
              <a:extLst>
                <a:ext uri="{FF2B5EF4-FFF2-40B4-BE49-F238E27FC236}">
                  <a16:creationId xmlns:a16="http://schemas.microsoft.com/office/drawing/2014/main" id="{1E8CB91A-06CB-4E98-AD54-4449C748D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" y="2972"/>
              <a:ext cx="8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75"/>
                </a:lnSpc>
              </a:pPr>
              <a:r>
                <a:rPr lang="en-US" altLang="zh-CN" b="1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r>
                <a:rPr lang="zh-CN" altLang="en-US">
                  <a:solidFill>
                    <a:srgbClr val="00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．过程语句</a:t>
              </a:r>
            </a:p>
          </p:txBody>
        </p:sp>
        <p:sp>
          <p:nvSpPr>
            <p:cNvPr id="11276" name="Text Box 15">
              <a:extLst>
                <a:ext uri="{FF2B5EF4-FFF2-40B4-BE49-F238E27FC236}">
                  <a16:creationId xmlns:a16="http://schemas.microsoft.com/office/drawing/2014/main" id="{54085ED0-2CBA-4DDB-B1D3-4E26BF219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4" y="3698"/>
              <a:ext cx="3492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always @ (a,b,c,d,s1,s2)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always @ *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865</TotalTime>
  <Words>1707</Words>
  <Application>Microsoft Office PowerPoint</Application>
  <PresentationFormat>自定义</PresentationFormat>
  <Paragraphs>202</Paragraphs>
  <Slides>56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Tahoma</vt:lpstr>
      <vt:lpstr>宋体</vt:lpstr>
      <vt:lpstr>Arial</vt:lpstr>
      <vt:lpstr>Wingdings</vt:lpstr>
      <vt:lpstr>等线</vt:lpstr>
      <vt:lpstr>Times New Roman</vt:lpstr>
      <vt:lpstr>Blends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3.1 组合电路的Verilog描述</vt:lpstr>
      <vt:lpstr>PowerPoint 演示文稿</vt:lpstr>
      <vt:lpstr>PowerPoint 演示文稿</vt:lpstr>
      <vt:lpstr>PowerPoint 演示文稿</vt:lpstr>
      <vt:lpstr>PowerPoint 演示文稿</vt:lpstr>
      <vt:lpstr>3.1 组合电路的Verilog描述</vt:lpstr>
      <vt:lpstr>PowerPoint 演示文稿</vt:lpstr>
      <vt:lpstr>3.1 组合电路的Verilog描述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kp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kp</dc:creator>
  <cp:lastModifiedBy>Wang Moby</cp:lastModifiedBy>
  <cp:revision>23</cp:revision>
  <dcterms:created xsi:type="dcterms:W3CDTF">2012-10-17T09:54:41Z</dcterms:created>
  <dcterms:modified xsi:type="dcterms:W3CDTF">2020-04-25T08:39:41Z</dcterms:modified>
</cp:coreProperties>
</file>